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12191675"/>
  <p:notesSz cx="6858000" cy="1219167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5D8AA0F-ABA2-41EE-91B2-80A35AE82A1D}">
  <a:tblStyle styleId="{A5D8AA0F-ABA2-41EE-91B2-80A35AE82A1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9" name="Google Shape;35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5" name="Google Shape;40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8" name="Google Shape;43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5" name="Google Shape;465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6" name="Google Shape;47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" name="Google Shape;3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" name="Google Shape;22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Relationship Id="rId4" Type="http://schemas.openxmlformats.org/officeDocument/2006/relationships/image" Target="../media/image17.png"/><Relationship Id="rId10" Type="http://schemas.openxmlformats.org/officeDocument/2006/relationships/image" Target="../media/image25.png"/><Relationship Id="rId9" Type="http://schemas.openxmlformats.org/officeDocument/2006/relationships/image" Target="../media/image22.png"/><Relationship Id="rId5" Type="http://schemas.openxmlformats.org/officeDocument/2006/relationships/image" Target="../media/image21.png"/><Relationship Id="rId6" Type="http://schemas.openxmlformats.org/officeDocument/2006/relationships/image" Target="../media/image30.png"/><Relationship Id="rId7" Type="http://schemas.openxmlformats.org/officeDocument/2006/relationships/image" Target="../media/image26.png"/><Relationship Id="rId8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8.png"/><Relationship Id="rId4" Type="http://schemas.openxmlformats.org/officeDocument/2006/relationships/image" Target="../media/image36.png"/><Relationship Id="rId5" Type="http://schemas.openxmlformats.org/officeDocument/2006/relationships/image" Target="../media/image42.png"/><Relationship Id="rId6" Type="http://schemas.openxmlformats.org/officeDocument/2006/relationships/image" Target="../media/image41.png"/><Relationship Id="rId7" Type="http://schemas.openxmlformats.org/officeDocument/2006/relationships/image" Target="../media/image4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Relationship Id="rId4" Type="http://schemas.openxmlformats.org/officeDocument/2006/relationships/image" Target="../media/image48.png"/><Relationship Id="rId5" Type="http://schemas.openxmlformats.org/officeDocument/2006/relationships/image" Target="../media/image4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4.png"/><Relationship Id="rId4" Type="http://schemas.openxmlformats.org/officeDocument/2006/relationships/image" Target="../media/image40.png"/><Relationship Id="rId5" Type="http://schemas.openxmlformats.org/officeDocument/2006/relationships/image" Target="../media/image45.png"/><Relationship Id="rId6" Type="http://schemas.openxmlformats.org/officeDocument/2006/relationships/image" Target="../media/image4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16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6.png"/><Relationship Id="rId4" Type="http://schemas.openxmlformats.org/officeDocument/2006/relationships/image" Target="../media/image18.png"/><Relationship Id="rId5" Type="http://schemas.openxmlformats.org/officeDocument/2006/relationships/image" Target="../media/image11.png"/><Relationship Id="rId6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Relationship Id="rId4" Type="http://schemas.openxmlformats.org/officeDocument/2006/relationships/image" Target="../media/image32.png"/><Relationship Id="rId5" Type="http://schemas.openxmlformats.org/officeDocument/2006/relationships/image" Target="../media/image21.png"/><Relationship Id="rId6" Type="http://schemas.openxmlformats.org/officeDocument/2006/relationships/image" Target="../media/image30.png"/><Relationship Id="rId7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Relationship Id="rId4" Type="http://schemas.openxmlformats.org/officeDocument/2006/relationships/image" Target="../media/image7.png"/><Relationship Id="rId5" Type="http://schemas.openxmlformats.org/officeDocument/2006/relationships/image" Target="../media/image9.png"/><Relationship Id="rId6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21.png"/><Relationship Id="rId5" Type="http://schemas.openxmlformats.org/officeDocument/2006/relationships/image" Target="../media/image30.png"/><Relationship Id="rId6" Type="http://schemas.openxmlformats.org/officeDocument/2006/relationships/image" Target="../media/image26.png"/><Relationship Id="rId7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A2B34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8595360" y="-2926080"/>
            <a:ext cx="6949500" cy="6949500"/>
          </a:xfrm>
          <a:prstGeom prst="ellipse">
            <a:avLst/>
          </a:prstGeom>
          <a:solidFill>
            <a:srgbClr val="271C2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658368" y="1755648"/>
            <a:ext cx="86868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29B22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D29B22"/>
                </a:solidFill>
                <a:latin typeface="Calibri"/>
                <a:ea typeface="Calibri"/>
                <a:cs typeface="Calibri"/>
                <a:sym typeface="Calibri"/>
              </a:rPr>
              <a:t>VOLUNTEER ATTESTATION  ·  STORYBOARD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658368" y="2212848"/>
            <a:ext cx="128100" cy="128100"/>
          </a:xfrm>
          <a:prstGeom prst="ellipse">
            <a:avLst/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896112" y="2212848"/>
            <a:ext cx="128100" cy="128100"/>
          </a:xfrm>
          <a:prstGeom prst="ellipse">
            <a:avLst/>
          </a:prstGeom>
          <a:solidFill>
            <a:srgbClr val="0E88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1133856" y="2212848"/>
            <a:ext cx="128100" cy="128100"/>
          </a:xfrm>
          <a:prstGeom prst="ellipse">
            <a:avLst/>
          </a:prstGeom>
          <a:solidFill>
            <a:srgbClr val="1E7F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1371600" y="2212848"/>
            <a:ext cx="128100" cy="128100"/>
          </a:xfrm>
          <a:prstGeom prst="ellipse">
            <a:avLst/>
          </a:prstGeom>
          <a:solidFill>
            <a:srgbClr val="D29B2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1609344" y="2212848"/>
            <a:ext cx="128100" cy="128100"/>
          </a:xfrm>
          <a:prstGeom prst="ellipse">
            <a:avLst/>
          </a:prstGeom>
          <a:solidFill>
            <a:srgbClr val="D5435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58368" y="2450592"/>
            <a:ext cx="104241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Georgia"/>
              <a:buNone/>
            </a:pPr>
            <a:r>
              <a:rPr b="1" i="0" lang="en-US" sz="5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Verified Volunteer Hours</a:t>
            </a:r>
            <a:endParaRPr b="0" i="0" sz="5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658368" y="3493008"/>
            <a:ext cx="88698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rgbClr val="EAE2E7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EAE2E7"/>
                </a:solidFill>
                <a:latin typeface="Calibri"/>
                <a:ea typeface="Calibri"/>
                <a:cs typeface="Calibri"/>
                <a:sym typeface="Calibri"/>
              </a:rPr>
              <a:t>Keeping eligible people enrolled in Medicaid and SNAP — using the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rgbClr val="EAE2E7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EAE2E7"/>
                </a:solidFill>
                <a:latin typeface="Calibri"/>
                <a:ea typeface="Calibri"/>
                <a:cs typeface="Calibri"/>
                <a:sym typeface="Calibri"/>
              </a:rPr>
              <a:t>data rails states are already adopting.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3"/>
          <p:cNvCxnSpPr/>
          <p:nvPr/>
        </p:nvCxnSpPr>
        <p:spPr>
          <a:xfrm>
            <a:off x="658368" y="4828032"/>
            <a:ext cx="10875000" cy="0"/>
          </a:xfrm>
          <a:prstGeom prst="straightConnector1">
            <a:avLst/>
          </a:prstGeom>
          <a:noFill/>
          <a:ln cap="flat" cmpd="sng" w="12700">
            <a:solidFill>
              <a:srgbClr val="5A4A5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" name="Google Shape;26;p3"/>
          <p:cNvSpPr/>
          <p:nvPr/>
        </p:nvSpPr>
        <p:spPr>
          <a:xfrm>
            <a:off x="658368" y="5029200"/>
            <a:ext cx="8229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AFB6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B8AFB6"/>
                </a:solidFill>
                <a:latin typeface="Calibri"/>
                <a:ea typeface="Calibri"/>
                <a:cs typeface="Calibri"/>
                <a:sym typeface="Calibri"/>
              </a:rPr>
              <a:t>Prepared for</a:t>
            </a: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State CIOs  ·  U.S. Chamber of Commerce Foundation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658368" y="5413248"/>
            <a:ext cx="8229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AFB6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B8AFB6"/>
                </a:solidFill>
                <a:latin typeface="Calibri"/>
                <a:ea typeface="Calibri"/>
                <a:cs typeface="Calibri"/>
                <a:sym typeface="Calibri"/>
              </a:rPr>
              <a:t>For review by</a:t>
            </a: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Jim Goodell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2"/>
          <p:cNvSpPr/>
          <p:nvPr/>
        </p:nvSpPr>
        <p:spPr>
          <a:xfrm>
            <a:off x="658368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8895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0E8895"/>
                </a:solidFill>
                <a:latin typeface="Calibri"/>
                <a:ea typeface="Calibri"/>
                <a:cs typeface="Calibri"/>
                <a:sym typeface="Calibri"/>
              </a:rPr>
              <a:t>THE WHOLE PICTURE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2"/>
          <p:cNvSpPr/>
          <p:nvPr/>
        </p:nvSpPr>
        <p:spPr>
          <a:xfrm>
            <a:off x="658368" y="786384"/>
            <a:ext cx="10874959" cy="86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121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3300"/>
              <a:buFont typeface="Georgia"/>
              <a:buNone/>
            </a:pPr>
            <a:r>
              <a:rPr b="1" i="0" lang="en-US" sz="33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One flow, end to end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2"/>
          <p:cNvSpPr/>
          <p:nvPr/>
        </p:nvSpPr>
        <p:spPr>
          <a:xfrm>
            <a:off x="658368" y="2542032"/>
            <a:ext cx="1809232" cy="21945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2"/>
          <p:cNvSpPr/>
          <p:nvPr/>
        </p:nvSpPr>
        <p:spPr>
          <a:xfrm>
            <a:off x="1224656" y="2779776"/>
            <a:ext cx="676656" cy="676656"/>
          </a:xfrm>
          <a:prstGeom prst="ellipse">
            <a:avLst/>
          </a:prstGeom>
          <a:solidFill>
            <a:srgbClr val="E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15" name="Google Shape;31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3820" y="2948940"/>
            <a:ext cx="338328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12"/>
          <p:cNvSpPr/>
          <p:nvPr/>
        </p:nvSpPr>
        <p:spPr>
          <a:xfrm>
            <a:off x="749808" y="3529584"/>
            <a:ext cx="162635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Volunteer organization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2"/>
          <p:cNvSpPr/>
          <p:nvPr/>
        </p:nvSpPr>
        <p:spPr>
          <a:xfrm>
            <a:off x="786384" y="4005072"/>
            <a:ext cx="1553200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Registered with the state and verified.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8" name="Google Shape;318;p12"/>
          <p:cNvCxnSpPr/>
          <p:nvPr/>
        </p:nvCxnSpPr>
        <p:spPr>
          <a:xfrm>
            <a:off x="2559040" y="3639312"/>
            <a:ext cx="274320" cy="0"/>
          </a:xfrm>
          <a:prstGeom prst="straightConnector1">
            <a:avLst/>
          </a:prstGeom>
          <a:noFill/>
          <a:ln cap="flat" cmpd="sng" w="22225">
            <a:solidFill>
              <a:srgbClr val="B8AFB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19" name="Google Shape;319;p12"/>
          <p:cNvSpPr/>
          <p:nvPr/>
        </p:nvSpPr>
        <p:spPr>
          <a:xfrm>
            <a:off x="2924800" y="2542032"/>
            <a:ext cx="1809232" cy="21945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2"/>
          <p:cNvSpPr/>
          <p:nvPr/>
        </p:nvSpPr>
        <p:spPr>
          <a:xfrm>
            <a:off x="3491088" y="2779776"/>
            <a:ext cx="676656" cy="676656"/>
          </a:xfrm>
          <a:prstGeom prst="ellipse">
            <a:avLst/>
          </a:prstGeom>
          <a:solidFill>
            <a:srgbClr val="E7F1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21" name="Google Shape;32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60252" y="2948940"/>
            <a:ext cx="338328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12"/>
          <p:cNvSpPr/>
          <p:nvPr/>
        </p:nvSpPr>
        <p:spPr>
          <a:xfrm>
            <a:off x="3016240" y="3529584"/>
            <a:ext cx="162635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Verified attestation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12"/>
          <p:cNvSpPr/>
          <p:nvPr/>
        </p:nvSpPr>
        <p:spPr>
          <a:xfrm>
            <a:off x="3052816" y="4005072"/>
            <a:ext cx="1553200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The org signs the volunteer's hours.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4" name="Google Shape;324;p12"/>
          <p:cNvCxnSpPr/>
          <p:nvPr/>
        </p:nvCxnSpPr>
        <p:spPr>
          <a:xfrm>
            <a:off x="4825472" y="3639312"/>
            <a:ext cx="274320" cy="0"/>
          </a:xfrm>
          <a:prstGeom prst="straightConnector1">
            <a:avLst/>
          </a:prstGeom>
          <a:noFill/>
          <a:ln cap="flat" cmpd="sng" w="22225">
            <a:solidFill>
              <a:srgbClr val="B8AFB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25" name="Google Shape;325;p12"/>
          <p:cNvSpPr/>
          <p:nvPr/>
        </p:nvSpPr>
        <p:spPr>
          <a:xfrm>
            <a:off x="5191232" y="2542032"/>
            <a:ext cx="1809232" cy="21945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12"/>
          <p:cNvSpPr/>
          <p:nvPr/>
        </p:nvSpPr>
        <p:spPr>
          <a:xfrm>
            <a:off x="5757520" y="2779776"/>
            <a:ext cx="676656" cy="676656"/>
          </a:xfrm>
          <a:prstGeom prst="ellipse">
            <a:avLst/>
          </a:prstGeom>
          <a:solidFill>
            <a:srgbClr val="F7ED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27" name="Google Shape;327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26684" y="2948940"/>
            <a:ext cx="338328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12"/>
          <p:cNvSpPr/>
          <p:nvPr/>
        </p:nvSpPr>
        <p:spPr>
          <a:xfrm>
            <a:off x="5282672" y="3529584"/>
            <a:ext cx="162635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JEDx volunteer record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2"/>
          <p:cNvSpPr/>
          <p:nvPr/>
        </p:nvSpPr>
        <p:spPr>
          <a:xfrm>
            <a:off x="5319248" y="4005072"/>
            <a:ext cx="1553200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Same format — a new record type.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0" name="Google Shape;330;p12"/>
          <p:cNvCxnSpPr/>
          <p:nvPr/>
        </p:nvCxnSpPr>
        <p:spPr>
          <a:xfrm>
            <a:off x="7091904" y="3639312"/>
            <a:ext cx="274320" cy="0"/>
          </a:xfrm>
          <a:prstGeom prst="straightConnector1">
            <a:avLst/>
          </a:prstGeom>
          <a:noFill/>
          <a:ln cap="flat" cmpd="sng" w="22225">
            <a:solidFill>
              <a:srgbClr val="B8AFB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31" name="Google Shape;331;p12"/>
          <p:cNvSpPr/>
          <p:nvPr/>
        </p:nvSpPr>
        <p:spPr>
          <a:xfrm>
            <a:off x="7457664" y="2542032"/>
            <a:ext cx="1809232" cy="21945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12"/>
          <p:cNvSpPr/>
          <p:nvPr/>
        </p:nvSpPr>
        <p:spPr>
          <a:xfrm>
            <a:off x="8023951" y="2779776"/>
            <a:ext cx="676656" cy="676656"/>
          </a:xfrm>
          <a:prstGeom prst="ellipse">
            <a:avLst/>
          </a:prstGeom>
          <a:solidFill>
            <a:srgbClr val="E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33" name="Google Shape;333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3115" y="2948940"/>
            <a:ext cx="338328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12"/>
          <p:cNvSpPr/>
          <p:nvPr/>
        </p:nvSpPr>
        <p:spPr>
          <a:xfrm>
            <a:off x="7549104" y="3529584"/>
            <a:ext cx="162635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State ingestion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2"/>
          <p:cNvSpPr/>
          <p:nvPr/>
        </p:nvSpPr>
        <p:spPr>
          <a:xfrm>
            <a:off x="7585680" y="4005072"/>
            <a:ext cx="1553200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The endpoint already in place.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6" name="Google Shape;336;p12"/>
          <p:cNvCxnSpPr/>
          <p:nvPr/>
        </p:nvCxnSpPr>
        <p:spPr>
          <a:xfrm>
            <a:off x="9358335" y="3639312"/>
            <a:ext cx="274320" cy="0"/>
          </a:xfrm>
          <a:prstGeom prst="straightConnector1">
            <a:avLst/>
          </a:prstGeom>
          <a:noFill/>
          <a:ln cap="flat" cmpd="sng" w="22225">
            <a:solidFill>
              <a:srgbClr val="B8AFB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37" name="Google Shape;337;p12"/>
          <p:cNvSpPr/>
          <p:nvPr/>
        </p:nvSpPr>
        <p:spPr>
          <a:xfrm>
            <a:off x="9724095" y="2542032"/>
            <a:ext cx="1809232" cy="21945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12"/>
          <p:cNvSpPr/>
          <p:nvPr/>
        </p:nvSpPr>
        <p:spPr>
          <a:xfrm>
            <a:off x="10290383" y="2779776"/>
            <a:ext cx="676656" cy="676656"/>
          </a:xfrm>
          <a:prstGeom prst="ellipse">
            <a:avLst/>
          </a:prstGeom>
          <a:solidFill>
            <a:srgbClr val="E2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39" name="Google Shape;339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59547" y="2948940"/>
            <a:ext cx="338328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12"/>
          <p:cNvSpPr/>
          <p:nvPr/>
        </p:nvSpPr>
        <p:spPr>
          <a:xfrm>
            <a:off x="9815535" y="3529584"/>
            <a:ext cx="162635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Eligibility maintained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2"/>
          <p:cNvSpPr/>
          <p:nvPr/>
        </p:nvSpPr>
        <p:spPr>
          <a:xfrm>
            <a:off x="9852111" y="4005072"/>
            <a:ext cx="1553200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Counted beside employment hours.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2"/>
          <p:cNvSpPr/>
          <p:nvPr/>
        </p:nvSpPr>
        <p:spPr>
          <a:xfrm>
            <a:off x="658368" y="4937760"/>
            <a:ext cx="10874959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50"/>
              <a:buFont typeface="Calibri"/>
              <a:buNone/>
            </a:pPr>
            <a:r>
              <a:rPr b="0" i="1" lang="en-US" sz="11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A volunteer scans the organization's QR code to claim hours.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2"/>
          <p:cNvSpPr/>
          <p:nvPr/>
        </p:nvSpPr>
        <p:spPr>
          <a:xfrm>
            <a:off x="658368" y="5358384"/>
            <a:ext cx="3442106" cy="713232"/>
          </a:xfrm>
          <a:prstGeom prst="rect">
            <a:avLst/>
          </a:prstGeom>
          <a:solidFill>
            <a:srgbClr val="F5F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12"/>
          <p:cNvSpPr/>
          <p:nvPr/>
        </p:nvSpPr>
        <p:spPr>
          <a:xfrm>
            <a:off x="822960" y="5513832"/>
            <a:ext cx="402336" cy="402336"/>
          </a:xfrm>
          <a:prstGeom prst="ellipse">
            <a:avLst/>
          </a:prstGeom>
          <a:solidFill>
            <a:srgbClr val="0E88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45" name="Google Shape;345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15497" y="5606369"/>
            <a:ext cx="217261" cy="217261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12"/>
          <p:cNvSpPr/>
          <p:nvPr/>
        </p:nvSpPr>
        <p:spPr>
          <a:xfrm>
            <a:off x="1335024" y="5358384"/>
            <a:ext cx="2619146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Easy for volunteers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2"/>
          <p:cNvSpPr/>
          <p:nvPr/>
        </p:nvSpPr>
        <p:spPr>
          <a:xfrm>
            <a:off x="4374794" y="5358384"/>
            <a:ext cx="3442106" cy="713232"/>
          </a:xfrm>
          <a:prstGeom prst="rect">
            <a:avLst/>
          </a:prstGeom>
          <a:solidFill>
            <a:srgbClr val="F5F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2"/>
          <p:cNvSpPr/>
          <p:nvPr/>
        </p:nvSpPr>
        <p:spPr>
          <a:xfrm>
            <a:off x="4539386" y="5513832"/>
            <a:ext cx="402336" cy="402336"/>
          </a:xfrm>
          <a:prstGeom prst="ellipse">
            <a:avLst/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49" name="Google Shape;349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631924" y="5606369"/>
            <a:ext cx="217261" cy="217261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2"/>
          <p:cNvSpPr/>
          <p:nvPr/>
        </p:nvSpPr>
        <p:spPr>
          <a:xfrm>
            <a:off x="5051450" y="5358384"/>
            <a:ext cx="2619146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Easy for organizations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2"/>
          <p:cNvSpPr/>
          <p:nvPr/>
        </p:nvSpPr>
        <p:spPr>
          <a:xfrm>
            <a:off x="8091221" y="5358384"/>
            <a:ext cx="3442106" cy="713232"/>
          </a:xfrm>
          <a:prstGeom prst="rect">
            <a:avLst/>
          </a:prstGeom>
          <a:solidFill>
            <a:srgbClr val="F5F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12"/>
          <p:cNvSpPr/>
          <p:nvPr/>
        </p:nvSpPr>
        <p:spPr>
          <a:xfrm>
            <a:off x="8255813" y="5513832"/>
            <a:ext cx="402336" cy="402336"/>
          </a:xfrm>
          <a:prstGeom prst="ellipse">
            <a:avLst/>
          </a:prstGeom>
          <a:solidFill>
            <a:srgbClr val="1E7F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53" name="Google Shape;353;p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348350" y="5606369"/>
            <a:ext cx="217261" cy="217261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12"/>
          <p:cNvSpPr/>
          <p:nvPr/>
        </p:nvSpPr>
        <p:spPr>
          <a:xfrm>
            <a:off x="8767877" y="5358384"/>
            <a:ext cx="2619146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Credible &amp; auditable for the state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2"/>
          <p:cNvSpPr/>
          <p:nvPr/>
        </p:nvSpPr>
        <p:spPr>
          <a:xfrm>
            <a:off x="658368" y="6437376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Verified Volunteer Hours   ·   Version A — Draft v1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2"/>
          <p:cNvSpPr/>
          <p:nvPr/>
        </p:nvSpPr>
        <p:spPr>
          <a:xfrm>
            <a:off x="10984687" y="6437376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3"/>
          <p:cNvSpPr/>
          <p:nvPr/>
        </p:nvSpPr>
        <p:spPr>
          <a:xfrm>
            <a:off x="658368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8895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0E8895"/>
                </a:solidFill>
                <a:latin typeface="Calibri"/>
                <a:ea typeface="Calibri"/>
                <a:cs typeface="Calibri"/>
                <a:sym typeface="Calibri"/>
              </a:rPr>
              <a:t>TRUST &amp; FRAUD RESISTANCE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3"/>
          <p:cNvSpPr/>
          <p:nvPr/>
        </p:nvSpPr>
        <p:spPr>
          <a:xfrm>
            <a:off x="658368" y="786384"/>
            <a:ext cx="10874959" cy="86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121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3300"/>
              <a:buFont typeface="Georgia"/>
              <a:buNone/>
            </a:pPr>
            <a:r>
              <a:rPr b="1" i="0" lang="en-US" sz="33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Built to satisfy a state auditor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3"/>
          <p:cNvSpPr/>
          <p:nvPr/>
        </p:nvSpPr>
        <p:spPr>
          <a:xfrm>
            <a:off x="658368" y="1783080"/>
            <a:ext cx="512064" cy="512064"/>
          </a:xfrm>
          <a:prstGeom prst="ellipse">
            <a:avLst/>
          </a:prstGeom>
          <a:solidFill>
            <a:srgbClr val="F5F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65" name="Google Shape;36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263" y="1905975"/>
            <a:ext cx="266273" cy="266273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13"/>
          <p:cNvSpPr/>
          <p:nvPr/>
        </p:nvSpPr>
        <p:spPr>
          <a:xfrm>
            <a:off x="1371600" y="1746504"/>
            <a:ext cx="6007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400"/>
              <a:buFont typeface="Georgia"/>
              <a:buNone/>
            </a:pPr>
            <a:r>
              <a:rPr b="1" i="0" lang="en-US" sz="14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Anchored to a known identity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3"/>
          <p:cNvSpPr/>
          <p:nvPr/>
        </p:nvSpPr>
        <p:spPr>
          <a:xfrm>
            <a:off x="1371600" y="2029968"/>
            <a:ext cx="6007608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The volunteer's identity is their existing state Medicaid / SNAP record — no new account, no new KYC.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3"/>
          <p:cNvSpPr/>
          <p:nvPr/>
        </p:nvSpPr>
        <p:spPr>
          <a:xfrm>
            <a:off x="658368" y="2606040"/>
            <a:ext cx="512064" cy="512064"/>
          </a:xfrm>
          <a:prstGeom prst="ellipse">
            <a:avLst/>
          </a:prstGeom>
          <a:solidFill>
            <a:srgbClr val="F5F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69" name="Google Shape;36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1263" y="2728935"/>
            <a:ext cx="266273" cy="266273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13"/>
          <p:cNvSpPr/>
          <p:nvPr/>
        </p:nvSpPr>
        <p:spPr>
          <a:xfrm>
            <a:off x="1371600" y="2569464"/>
            <a:ext cx="6007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400"/>
              <a:buFont typeface="Georgia"/>
              <a:buNone/>
            </a:pPr>
            <a:r>
              <a:rPr b="1" i="0" lang="en-US" sz="14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No self-reporting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3"/>
          <p:cNvSpPr/>
          <p:nvPr/>
        </p:nvSpPr>
        <p:spPr>
          <a:xfrm>
            <a:off x="1371600" y="2852928"/>
            <a:ext cx="6007608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Only a registered organization can attest hours. The volunteer cannot claim their own.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3"/>
          <p:cNvSpPr/>
          <p:nvPr/>
        </p:nvSpPr>
        <p:spPr>
          <a:xfrm>
            <a:off x="658368" y="3429000"/>
            <a:ext cx="512064" cy="512064"/>
          </a:xfrm>
          <a:prstGeom prst="ellipse">
            <a:avLst/>
          </a:prstGeom>
          <a:solidFill>
            <a:srgbClr val="F5F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73" name="Google Shape;373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1263" y="3551895"/>
            <a:ext cx="266273" cy="266273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13"/>
          <p:cNvSpPr/>
          <p:nvPr/>
        </p:nvSpPr>
        <p:spPr>
          <a:xfrm>
            <a:off x="1371600" y="3392424"/>
            <a:ext cx="6007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400"/>
              <a:buFont typeface="Georgia"/>
              <a:buNone/>
            </a:pPr>
            <a:r>
              <a:rPr b="1" i="0" lang="en-US" sz="14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Independently verifiable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3"/>
          <p:cNvSpPr/>
          <p:nvPr/>
        </p:nvSpPr>
        <p:spPr>
          <a:xfrm>
            <a:off x="1371600" y="3675888"/>
            <a:ext cx="6007608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Every record is cryptographically signed and can be checked without trusting the sender.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3"/>
          <p:cNvSpPr/>
          <p:nvPr/>
        </p:nvSpPr>
        <p:spPr>
          <a:xfrm>
            <a:off x="658368" y="4251960"/>
            <a:ext cx="512064" cy="512064"/>
          </a:xfrm>
          <a:prstGeom prst="ellipse">
            <a:avLst/>
          </a:prstGeom>
          <a:solidFill>
            <a:srgbClr val="F5F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77" name="Google Shape;37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1263" y="4374855"/>
            <a:ext cx="266273" cy="266273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13"/>
          <p:cNvSpPr/>
          <p:nvPr/>
        </p:nvSpPr>
        <p:spPr>
          <a:xfrm>
            <a:off x="1371600" y="4215384"/>
            <a:ext cx="6007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400"/>
              <a:buFont typeface="Georgia"/>
              <a:buNone/>
            </a:pPr>
            <a:r>
              <a:rPr b="1" i="0" lang="en-US" sz="14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A complete audit trail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3"/>
          <p:cNvSpPr/>
          <p:nvPr/>
        </p:nvSpPr>
        <p:spPr>
          <a:xfrm>
            <a:off x="1371600" y="4498848"/>
            <a:ext cx="6007608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Each hour traces to a named organization and attester — meeting CMS's 'easily auditable' standard.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3"/>
          <p:cNvSpPr/>
          <p:nvPr/>
        </p:nvSpPr>
        <p:spPr>
          <a:xfrm>
            <a:off x="658368" y="5074920"/>
            <a:ext cx="512064" cy="512064"/>
          </a:xfrm>
          <a:prstGeom prst="ellipse">
            <a:avLst/>
          </a:prstGeom>
          <a:solidFill>
            <a:srgbClr val="F5F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81" name="Google Shape;381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1263" y="5197815"/>
            <a:ext cx="266273" cy="266273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13"/>
          <p:cNvSpPr/>
          <p:nvPr/>
        </p:nvSpPr>
        <p:spPr>
          <a:xfrm>
            <a:off x="1371600" y="5038344"/>
            <a:ext cx="6007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400"/>
              <a:buFont typeface="Georgia"/>
              <a:buNone/>
            </a:pPr>
            <a:r>
              <a:rPr b="1" i="0" lang="en-US" sz="14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Higher assurance where needed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3"/>
          <p:cNvSpPr/>
          <p:nvPr/>
        </p:nvSpPr>
        <p:spPr>
          <a:xfrm>
            <a:off x="1371600" y="5321808"/>
            <a:ext cx="6007608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Trust can be layered: a state can require an extra check for new orgs or unusual patterns.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3"/>
          <p:cNvSpPr/>
          <p:nvPr/>
        </p:nvSpPr>
        <p:spPr>
          <a:xfrm>
            <a:off x="7790688" y="1783080"/>
            <a:ext cx="3742639" cy="4023360"/>
          </a:xfrm>
          <a:prstGeom prst="rect">
            <a:avLst/>
          </a:prstGeom>
          <a:solidFill>
            <a:srgbClr val="3A2B34"/>
          </a:solidFill>
          <a:ln>
            <a:noFill/>
          </a:ln>
          <a:effectLst>
            <a:outerShdw blurRad="114300" rotWithShape="0" algn="bl" dir="8100000" dist="38100">
              <a:srgbClr val="2A1F26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13"/>
          <p:cNvSpPr/>
          <p:nvPr/>
        </p:nvSpPr>
        <p:spPr>
          <a:xfrm>
            <a:off x="8065008" y="2020824"/>
            <a:ext cx="319399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29B22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D29B22"/>
                </a:solidFill>
                <a:latin typeface="Calibri"/>
                <a:ea typeface="Calibri"/>
                <a:cs typeface="Calibri"/>
                <a:sym typeface="Calibri"/>
              </a:rPr>
              <a:t>WHAT AN AUDITOR SEES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3"/>
          <p:cNvSpPr/>
          <p:nvPr/>
        </p:nvSpPr>
        <p:spPr>
          <a:xfrm>
            <a:off x="8065008" y="2276856"/>
            <a:ext cx="3193999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Georgia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One volunteer-hours record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3"/>
          <p:cNvSpPr/>
          <p:nvPr/>
        </p:nvSpPr>
        <p:spPr>
          <a:xfrm>
            <a:off x="8065008" y="2752344"/>
            <a:ext cx="3193999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AFB6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B8AFB6"/>
                </a:solidFill>
                <a:latin typeface="Calibri"/>
                <a:ea typeface="Calibri"/>
                <a:cs typeface="Calibri"/>
                <a:sym typeface="Calibri"/>
              </a:rPr>
              <a:t>ORGANIZATION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3"/>
          <p:cNvSpPr/>
          <p:nvPr/>
        </p:nvSpPr>
        <p:spPr>
          <a:xfrm>
            <a:off x="8065008" y="2944368"/>
            <a:ext cx="319399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Westside Community Food Bank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9" name="Google Shape;389;p13"/>
          <p:cNvCxnSpPr/>
          <p:nvPr/>
        </p:nvCxnSpPr>
        <p:spPr>
          <a:xfrm>
            <a:off x="8065008" y="3264408"/>
            <a:ext cx="3193999" cy="0"/>
          </a:xfrm>
          <a:prstGeom prst="straightConnector1">
            <a:avLst/>
          </a:prstGeom>
          <a:noFill/>
          <a:ln cap="flat" cmpd="sng" w="9525">
            <a:solidFill>
              <a:srgbClr val="56475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0" name="Google Shape;390;p13"/>
          <p:cNvSpPr/>
          <p:nvPr/>
        </p:nvSpPr>
        <p:spPr>
          <a:xfrm>
            <a:off x="8065008" y="3323844"/>
            <a:ext cx="3193999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AFB6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B8AFB6"/>
                </a:solidFill>
                <a:latin typeface="Calibri"/>
                <a:ea typeface="Calibri"/>
                <a:cs typeface="Calibri"/>
                <a:sym typeface="Calibri"/>
              </a:rPr>
              <a:t>REGISTRY STATUS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3"/>
          <p:cNvSpPr/>
          <p:nvPr/>
        </p:nvSpPr>
        <p:spPr>
          <a:xfrm>
            <a:off x="8065008" y="3515868"/>
            <a:ext cx="319399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Recognized  ·  domain-verified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2" name="Google Shape;392;p13"/>
          <p:cNvCxnSpPr/>
          <p:nvPr/>
        </p:nvCxnSpPr>
        <p:spPr>
          <a:xfrm>
            <a:off x="8065008" y="3835908"/>
            <a:ext cx="3193999" cy="0"/>
          </a:xfrm>
          <a:prstGeom prst="straightConnector1">
            <a:avLst/>
          </a:prstGeom>
          <a:noFill/>
          <a:ln cap="flat" cmpd="sng" w="9525">
            <a:solidFill>
              <a:srgbClr val="56475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3" name="Google Shape;393;p13"/>
          <p:cNvSpPr/>
          <p:nvPr/>
        </p:nvSpPr>
        <p:spPr>
          <a:xfrm>
            <a:off x="8065008" y="3895344"/>
            <a:ext cx="3193999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AFB6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B8AFB6"/>
                </a:solidFill>
                <a:latin typeface="Calibri"/>
                <a:ea typeface="Calibri"/>
                <a:cs typeface="Calibri"/>
                <a:sym typeface="Calibri"/>
              </a:rPr>
              <a:t>ATTESTED BY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3"/>
          <p:cNvSpPr/>
          <p:nvPr/>
        </p:nvSpPr>
        <p:spPr>
          <a:xfrm>
            <a:off x="8065008" y="4087368"/>
            <a:ext cx="319399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M. Reyes, Volunteer Coordinator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5" name="Google Shape;395;p13"/>
          <p:cNvCxnSpPr/>
          <p:nvPr/>
        </p:nvCxnSpPr>
        <p:spPr>
          <a:xfrm>
            <a:off x="8065008" y="4407408"/>
            <a:ext cx="3193999" cy="0"/>
          </a:xfrm>
          <a:prstGeom prst="straightConnector1">
            <a:avLst/>
          </a:prstGeom>
          <a:noFill/>
          <a:ln cap="flat" cmpd="sng" w="9525">
            <a:solidFill>
              <a:srgbClr val="56475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6" name="Google Shape;396;p13"/>
          <p:cNvSpPr/>
          <p:nvPr/>
        </p:nvSpPr>
        <p:spPr>
          <a:xfrm>
            <a:off x="8065008" y="4466844"/>
            <a:ext cx="3193999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AFB6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B8AFB6"/>
                </a:solidFill>
                <a:latin typeface="Calibri"/>
                <a:ea typeface="Calibri"/>
                <a:cs typeface="Calibri"/>
                <a:sym typeface="Calibri"/>
              </a:rPr>
              <a:t>HOURS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3"/>
          <p:cNvSpPr/>
          <p:nvPr/>
        </p:nvSpPr>
        <p:spPr>
          <a:xfrm>
            <a:off x="8065008" y="4658868"/>
            <a:ext cx="319399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12.0   ·   3 sessions, May 2026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8" name="Google Shape;398;p13"/>
          <p:cNvCxnSpPr/>
          <p:nvPr/>
        </p:nvCxnSpPr>
        <p:spPr>
          <a:xfrm>
            <a:off x="8065008" y="4978908"/>
            <a:ext cx="3193999" cy="0"/>
          </a:xfrm>
          <a:prstGeom prst="straightConnector1">
            <a:avLst/>
          </a:prstGeom>
          <a:noFill/>
          <a:ln cap="flat" cmpd="sng" w="9525">
            <a:solidFill>
              <a:srgbClr val="56475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9" name="Google Shape;399;p13"/>
          <p:cNvSpPr/>
          <p:nvPr/>
        </p:nvSpPr>
        <p:spPr>
          <a:xfrm>
            <a:off x="8065008" y="5038344"/>
            <a:ext cx="3193999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AFB6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B8AFB6"/>
                </a:solidFill>
                <a:latin typeface="Calibri"/>
                <a:ea typeface="Calibri"/>
                <a:cs typeface="Calibri"/>
                <a:sym typeface="Calibri"/>
              </a:rPr>
              <a:t>SIGNATURE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3"/>
          <p:cNvSpPr/>
          <p:nvPr/>
        </p:nvSpPr>
        <p:spPr>
          <a:xfrm>
            <a:off x="8065008" y="5230368"/>
            <a:ext cx="319399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Valid  ·  timestamped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3"/>
          <p:cNvSpPr/>
          <p:nvPr/>
        </p:nvSpPr>
        <p:spPr>
          <a:xfrm>
            <a:off x="658368" y="6437376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Verified Volunteer Hours   ·   Version A — Draft v1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3"/>
          <p:cNvSpPr/>
          <p:nvPr/>
        </p:nvSpPr>
        <p:spPr>
          <a:xfrm>
            <a:off x="10984687" y="6437376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4"/>
          <p:cNvSpPr/>
          <p:nvPr/>
        </p:nvSpPr>
        <p:spPr>
          <a:xfrm>
            <a:off x="658368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8895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0E8895"/>
                </a:solidFill>
                <a:latin typeface="Calibri"/>
                <a:ea typeface="Calibri"/>
                <a:cs typeface="Calibri"/>
                <a:sym typeface="Calibri"/>
              </a:rPr>
              <a:t>THE LIFT FOR THE STATE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4"/>
          <p:cNvSpPr/>
          <p:nvPr/>
        </p:nvSpPr>
        <p:spPr>
          <a:xfrm>
            <a:off x="658368" y="786384"/>
            <a:ext cx="10874959" cy="86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121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3300"/>
              <a:buFont typeface="Georgia"/>
              <a:buNone/>
            </a:pPr>
            <a:r>
              <a:rPr b="1" i="0" lang="en-US" sz="33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Mostly reuse, not rebuild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4"/>
          <p:cNvSpPr/>
          <p:nvPr/>
        </p:nvSpPr>
        <p:spPr>
          <a:xfrm>
            <a:off x="658368" y="1828800"/>
            <a:ext cx="5208880" cy="32004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14"/>
          <p:cNvSpPr/>
          <p:nvPr/>
        </p:nvSpPr>
        <p:spPr>
          <a:xfrm>
            <a:off x="658368" y="1828800"/>
            <a:ext cx="5208880" cy="640080"/>
          </a:xfrm>
          <a:prstGeom prst="rect">
            <a:avLst/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12" name="Google Shape;41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2020824"/>
            <a:ext cx="256032" cy="256032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14"/>
          <p:cNvSpPr/>
          <p:nvPr/>
        </p:nvSpPr>
        <p:spPr>
          <a:xfrm>
            <a:off x="1298448" y="1828800"/>
            <a:ext cx="43859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Georgia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Already in place — reused as-is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4"/>
          <p:cNvSpPr/>
          <p:nvPr/>
        </p:nvSpPr>
        <p:spPr>
          <a:xfrm>
            <a:off x="969264" y="2807208"/>
            <a:ext cx="118872" cy="118872"/>
          </a:xfrm>
          <a:prstGeom prst="ellipse">
            <a:avLst/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14"/>
          <p:cNvSpPr/>
          <p:nvPr/>
        </p:nvSpPr>
        <p:spPr>
          <a:xfrm>
            <a:off x="1225296" y="2688336"/>
            <a:ext cx="4340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4A434F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4A434F"/>
                </a:solidFill>
                <a:latin typeface="Calibri"/>
                <a:ea typeface="Calibri"/>
                <a:cs typeface="Calibri"/>
                <a:sym typeface="Calibri"/>
              </a:rPr>
              <a:t>State Medicaid / SNAP identity records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4"/>
          <p:cNvSpPr/>
          <p:nvPr/>
        </p:nvSpPr>
        <p:spPr>
          <a:xfrm>
            <a:off x="969264" y="3337560"/>
            <a:ext cx="118872" cy="118872"/>
          </a:xfrm>
          <a:prstGeom prst="ellipse">
            <a:avLst/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14"/>
          <p:cNvSpPr/>
          <p:nvPr/>
        </p:nvSpPr>
        <p:spPr>
          <a:xfrm>
            <a:off x="1225296" y="3218688"/>
            <a:ext cx="4340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4A434F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4A434F"/>
                </a:solidFill>
                <a:latin typeface="Calibri"/>
                <a:ea typeface="Calibri"/>
                <a:cs typeface="Calibri"/>
                <a:sym typeface="Calibri"/>
              </a:rPr>
              <a:t>The state employer &amp; entity registry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4"/>
          <p:cNvSpPr/>
          <p:nvPr/>
        </p:nvSpPr>
        <p:spPr>
          <a:xfrm>
            <a:off x="969264" y="3867912"/>
            <a:ext cx="118872" cy="118872"/>
          </a:xfrm>
          <a:prstGeom prst="ellipse">
            <a:avLst/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14"/>
          <p:cNvSpPr/>
          <p:nvPr/>
        </p:nvSpPr>
        <p:spPr>
          <a:xfrm>
            <a:off x="1225296" y="3749040"/>
            <a:ext cx="4340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4A434F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4A434F"/>
                </a:solidFill>
                <a:latin typeface="Calibri"/>
                <a:ea typeface="Calibri"/>
                <a:cs typeface="Calibri"/>
                <a:sym typeface="Calibri"/>
              </a:rPr>
              <a:t>The JEDx ingestion endpoint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4"/>
          <p:cNvSpPr/>
          <p:nvPr/>
        </p:nvSpPr>
        <p:spPr>
          <a:xfrm>
            <a:off x="969264" y="4398264"/>
            <a:ext cx="118872" cy="118872"/>
          </a:xfrm>
          <a:prstGeom prst="ellipse">
            <a:avLst/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14"/>
          <p:cNvSpPr/>
          <p:nvPr/>
        </p:nvSpPr>
        <p:spPr>
          <a:xfrm>
            <a:off x="1225296" y="4279392"/>
            <a:ext cx="4340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4A434F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4A434F"/>
                </a:solidFill>
                <a:latin typeface="Calibri"/>
                <a:ea typeface="Calibri"/>
                <a:cs typeface="Calibri"/>
                <a:sym typeface="Calibri"/>
              </a:rPr>
              <a:t>Candid's national nonprofit list, as a seed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4"/>
          <p:cNvSpPr/>
          <p:nvPr/>
        </p:nvSpPr>
        <p:spPr>
          <a:xfrm>
            <a:off x="6324448" y="1828800"/>
            <a:ext cx="5208880" cy="32004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14"/>
          <p:cNvSpPr/>
          <p:nvPr/>
        </p:nvSpPr>
        <p:spPr>
          <a:xfrm>
            <a:off x="6324448" y="1828800"/>
            <a:ext cx="5208880" cy="640080"/>
          </a:xfrm>
          <a:prstGeom prst="rect">
            <a:avLst/>
          </a:prstGeom>
          <a:solidFill>
            <a:srgbClr val="0E88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24" name="Google Shape;42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80480" y="2020824"/>
            <a:ext cx="256032" cy="256032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14"/>
          <p:cNvSpPr/>
          <p:nvPr/>
        </p:nvSpPr>
        <p:spPr>
          <a:xfrm>
            <a:off x="6964528" y="1828800"/>
            <a:ext cx="43859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Georgia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New — and deliberately small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4"/>
          <p:cNvSpPr/>
          <p:nvPr/>
        </p:nvSpPr>
        <p:spPr>
          <a:xfrm>
            <a:off x="6635344" y="2807208"/>
            <a:ext cx="118872" cy="118872"/>
          </a:xfrm>
          <a:prstGeom prst="ellipse">
            <a:avLst/>
          </a:prstGeom>
          <a:solidFill>
            <a:srgbClr val="0E88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14"/>
          <p:cNvSpPr/>
          <p:nvPr/>
        </p:nvSpPr>
        <p:spPr>
          <a:xfrm>
            <a:off x="6891376" y="2688336"/>
            <a:ext cx="4340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4A434F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4A434F"/>
                </a:solidFill>
                <a:latin typeface="Calibri"/>
                <a:ea typeface="Calibri"/>
                <a:cs typeface="Calibri"/>
                <a:sym typeface="Calibri"/>
              </a:rPr>
              <a:t>A volunteer-hours record type (a scoped JEDx extension)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4"/>
          <p:cNvSpPr/>
          <p:nvPr/>
        </p:nvSpPr>
        <p:spPr>
          <a:xfrm>
            <a:off x="6635344" y="3337560"/>
            <a:ext cx="118872" cy="118872"/>
          </a:xfrm>
          <a:prstGeom prst="ellipse">
            <a:avLst/>
          </a:prstGeom>
          <a:solidFill>
            <a:srgbClr val="0E88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14"/>
          <p:cNvSpPr/>
          <p:nvPr/>
        </p:nvSpPr>
        <p:spPr>
          <a:xfrm>
            <a:off x="6891376" y="3218688"/>
            <a:ext cx="4340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4A434F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4A434F"/>
                </a:solidFill>
                <a:latin typeface="Calibri"/>
                <a:ea typeface="Calibri"/>
                <a:cs typeface="Calibri"/>
                <a:sym typeface="Calibri"/>
              </a:rPr>
              <a:t>A lightweight attestation step for organizations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4"/>
          <p:cNvSpPr/>
          <p:nvPr/>
        </p:nvSpPr>
        <p:spPr>
          <a:xfrm>
            <a:off x="6635344" y="3867912"/>
            <a:ext cx="118872" cy="118872"/>
          </a:xfrm>
          <a:prstGeom prst="ellipse">
            <a:avLst/>
          </a:prstGeom>
          <a:solidFill>
            <a:srgbClr val="0E88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14"/>
          <p:cNvSpPr/>
          <p:nvPr/>
        </p:nvSpPr>
        <p:spPr>
          <a:xfrm>
            <a:off x="6891376" y="3749040"/>
            <a:ext cx="4340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4A434F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4A434F"/>
                </a:solidFill>
                <a:latin typeface="Calibri"/>
                <a:ea typeface="Calibri"/>
                <a:cs typeface="Calibri"/>
                <a:sym typeface="Calibri"/>
              </a:rPr>
              <a:t>Extending the registry to include volunteer orgs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4"/>
          <p:cNvSpPr/>
          <p:nvPr/>
        </p:nvSpPr>
        <p:spPr>
          <a:xfrm>
            <a:off x="658368" y="5257800"/>
            <a:ext cx="10874959" cy="713232"/>
          </a:xfrm>
          <a:prstGeom prst="rect">
            <a:avLst/>
          </a:prstGeom>
          <a:solidFill>
            <a:srgbClr val="3A2B3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14"/>
          <p:cNvSpPr/>
          <p:nvPr/>
        </p:nvSpPr>
        <p:spPr>
          <a:xfrm>
            <a:off x="978408" y="5257800"/>
            <a:ext cx="10234879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769"/>
              </a:lnSpc>
              <a:spcBef>
                <a:spcPts val="0"/>
              </a:spcBef>
              <a:spcAft>
                <a:spcPts val="0"/>
              </a:spcAft>
              <a:buClr>
                <a:srgbClr val="D29B22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D29B22"/>
                </a:solidFill>
                <a:latin typeface="Calibri"/>
                <a:ea typeface="Calibri"/>
                <a:cs typeface="Calibri"/>
                <a:sym typeface="Calibri"/>
              </a:rPr>
              <a:t>Incremental by design.  </a:t>
            </a: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It extends the systems states are already standing up for H.R. 1 — it doesn't compete with them.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4"/>
          <p:cNvSpPr/>
          <p:nvPr/>
        </p:nvSpPr>
        <p:spPr>
          <a:xfrm>
            <a:off x="658368" y="6437376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Verified Volunteer Hours   ·   Version A — Draft v1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4"/>
          <p:cNvSpPr/>
          <p:nvPr/>
        </p:nvSpPr>
        <p:spPr>
          <a:xfrm>
            <a:off x="10984687" y="6437376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5"/>
          <p:cNvSpPr/>
          <p:nvPr/>
        </p:nvSpPr>
        <p:spPr>
          <a:xfrm>
            <a:off x="658368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8895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0E8895"/>
                </a:solidFill>
                <a:latin typeface="Calibri"/>
                <a:ea typeface="Calibri"/>
                <a:cs typeface="Calibri"/>
                <a:sym typeface="Calibri"/>
              </a:rPr>
              <a:t>FOR YOUR ARCHITECTS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5"/>
          <p:cNvSpPr/>
          <p:nvPr/>
        </p:nvSpPr>
        <p:spPr>
          <a:xfrm>
            <a:off x="658368" y="786384"/>
            <a:ext cx="10874959" cy="86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121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3300"/>
              <a:buFont typeface="Georgia"/>
              <a:buNone/>
            </a:pPr>
            <a:r>
              <a:rPr b="1" i="0" lang="en-US" sz="33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Under the hood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5"/>
          <p:cNvSpPr/>
          <p:nvPr/>
        </p:nvSpPr>
        <p:spPr>
          <a:xfrm>
            <a:off x="658368" y="1591056"/>
            <a:ext cx="10874959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The state-facing experience is plain JEDx. Three notes for the engineers who will build the integration.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5"/>
          <p:cNvSpPr/>
          <p:nvPr/>
        </p:nvSpPr>
        <p:spPr>
          <a:xfrm>
            <a:off x="658368" y="2194560"/>
            <a:ext cx="3381146" cy="27889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15"/>
          <p:cNvSpPr/>
          <p:nvPr/>
        </p:nvSpPr>
        <p:spPr>
          <a:xfrm>
            <a:off x="950976" y="2505456"/>
            <a:ext cx="658368" cy="658368"/>
          </a:xfrm>
          <a:prstGeom prst="ellipse">
            <a:avLst/>
          </a:prstGeom>
          <a:solidFill>
            <a:srgbClr val="F7ED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46" name="Google Shape;44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568" y="267004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15"/>
          <p:cNvSpPr/>
          <p:nvPr/>
        </p:nvSpPr>
        <p:spPr>
          <a:xfrm>
            <a:off x="950976" y="3218688"/>
            <a:ext cx="2795930" cy="6400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58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550"/>
              <a:buFont typeface="Georgia"/>
              <a:buNone/>
            </a:pPr>
            <a:r>
              <a:rPr b="1" i="0" lang="en-US" sz="155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JEDx is the wrapper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5"/>
          <p:cNvSpPr/>
          <p:nvPr/>
        </p:nvSpPr>
        <p:spPr>
          <a:xfrm>
            <a:off x="950976" y="3950208"/>
            <a:ext cx="279593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913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To the state, every record is a standard JEDx data object, ingested through the endpoint already in operation. Nothing new to integrate.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5"/>
          <p:cNvSpPr/>
          <p:nvPr/>
        </p:nvSpPr>
        <p:spPr>
          <a:xfrm>
            <a:off x="4405274" y="2194560"/>
            <a:ext cx="3381146" cy="27889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15"/>
          <p:cNvSpPr/>
          <p:nvPr/>
        </p:nvSpPr>
        <p:spPr>
          <a:xfrm>
            <a:off x="4697882" y="2505456"/>
            <a:ext cx="658368" cy="658368"/>
          </a:xfrm>
          <a:prstGeom prst="ellipse">
            <a:avLst/>
          </a:prstGeom>
          <a:solidFill>
            <a:srgbClr val="E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51" name="Google Shape;45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62474" y="267004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15"/>
          <p:cNvSpPr/>
          <p:nvPr/>
        </p:nvSpPr>
        <p:spPr>
          <a:xfrm>
            <a:off x="4697882" y="3218688"/>
            <a:ext cx="2795930" cy="6400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58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550"/>
              <a:buFont typeface="Georgia"/>
              <a:buNone/>
            </a:pPr>
            <a:r>
              <a:rPr b="1" i="0" lang="en-US" sz="155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Verifiable claims are the mechanism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5"/>
          <p:cNvSpPr/>
          <p:nvPr/>
        </p:nvSpPr>
        <p:spPr>
          <a:xfrm>
            <a:off x="4697882" y="3950208"/>
            <a:ext cx="279593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913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Each attestation is a signed, addressable claim that can reference other claims — so an org's registration and a volunteer's hours link into one verifiable chain. Built on an emerging open standard for linked claims.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5"/>
          <p:cNvSpPr/>
          <p:nvPr/>
        </p:nvSpPr>
        <p:spPr>
          <a:xfrm>
            <a:off x="8152181" y="2194560"/>
            <a:ext cx="3381146" cy="27889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15"/>
          <p:cNvSpPr/>
          <p:nvPr/>
        </p:nvSpPr>
        <p:spPr>
          <a:xfrm>
            <a:off x="8444789" y="2505456"/>
            <a:ext cx="658368" cy="658368"/>
          </a:xfrm>
          <a:prstGeom prst="ellipse">
            <a:avLst/>
          </a:prstGeom>
          <a:solidFill>
            <a:srgbClr val="E2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56" name="Google Shape;45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09381" y="267004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15"/>
          <p:cNvSpPr/>
          <p:nvPr/>
        </p:nvSpPr>
        <p:spPr>
          <a:xfrm>
            <a:off x="8444789" y="3218688"/>
            <a:ext cx="2795930" cy="6400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58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550"/>
              <a:buFont typeface="Georgia"/>
              <a:buNone/>
            </a:pPr>
            <a:r>
              <a:rPr b="1" i="0" lang="en-US" sz="155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Wallets are optional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5"/>
          <p:cNvSpPr/>
          <p:nvPr/>
        </p:nvSpPr>
        <p:spPr>
          <a:xfrm>
            <a:off x="8444789" y="3950208"/>
            <a:ext cx="279593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913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The default flow needs only a phone and a QR code. Where a member or state prefers self-sovereign identity, the same verified hours can also live in a personal wallet.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5"/>
          <p:cNvSpPr/>
          <p:nvPr/>
        </p:nvSpPr>
        <p:spPr>
          <a:xfrm>
            <a:off x="658368" y="5230368"/>
            <a:ext cx="10874959" cy="548640"/>
          </a:xfrm>
          <a:prstGeom prst="rect">
            <a:avLst/>
          </a:prstGeom>
          <a:solidFill>
            <a:srgbClr val="F5F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15"/>
          <p:cNvSpPr/>
          <p:nvPr/>
        </p:nvSpPr>
        <p:spPr>
          <a:xfrm>
            <a:off x="932688" y="5230368"/>
            <a:ext cx="10326319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Note.  </a:t>
            </a:r>
            <a:r>
              <a:rPr b="0" i="0" lang="en-US" sz="11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The full linked-claims architecture and the JEDx volunteer-hours schema are to be finalized with the engineering team — see Open Decisions.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5"/>
          <p:cNvSpPr/>
          <p:nvPr/>
        </p:nvSpPr>
        <p:spPr>
          <a:xfrm>
            <a:off x="658368" y="6437376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Verified Volunteer Hours   ·   Version A — Draft v1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5"/>
          <p:cNvSpPr/>
          <p:nvPr/>
        </p:nvSpPr>
        <p:spPr>
          <a:xfrm>
            <a:off x="10984687" y="6437376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6"/>
          <p:cNvSpPr/>
          <p:nvPr/>
        </p:nvSpPr>
        <p:spPr>
          <a:xfrm>
            <a:off x="658368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5435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5435A"/>
                </a:solidFill>
                <a:latin typeface="Calibri"/>
                <a:ea typeface="Calibri"/>
                <a:cs typeface="Calibri"/>
                <a:sym typeface="Calibri"/>
              </a:rPr>
              <a:t>FOR THIS REVIEW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16"/>
          <p:cNvSpPr/>
          <p:nvPr/>
        </p:nvSpPr>
        <p:spPr>
          <a:xfrm>
            <a:off x="658368" y="786384"/>
            <a:ext cx="10874959" cy="86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121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3300"/>
              <a:buFont typeface="Georgia"/>
              <a:buNone/>
            </a:pPr>
            <a:r>
              <a:rPr b="1" i="0" lang="en-US" sz="33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Open decisions — where we need your read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6"/>
          <p:cNvSpPr/>
          <p:nvPr/>
        </p:nvSpPr>
        <p:spPr>
          <a:xfrm>
            <a:off x="658368" y="1572768"/>
            <a:ext cx="10874959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461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Six points are deliberately unresolved. Each has a working recommendation; the question for review is whether you'd land differently.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71" name="Google Shape;471;p16"/>
          <p:cNvGraphicFramePr/>
          <p:nvPr/>
        </p:nvGraphicFramePr>
        <p:xfrm>
          <a:off x="658368" y="212140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{A5D8AA0F-ABA2-41EE-91B2-80A35AE82A1D}</a:tableStyleId>
              </a:tblPr>
              <a:tblGrid>
                <a:gridCol w="2743200"/>
                <a:gridCol w="4434850"/>
                <a:gridCol w="3712475"/>
              </a:tblGrid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50"/>
                        <a:buFont typeface="Calibri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Decision</a:t>
                      </a:r>
                      <a:endParaRPr sz="11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A2B3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50"/>
                        <a:buFont typeface="Calibri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Working recommendation</a:t>
                      </a:r>
                      <a:endParaRPr sz="11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A2B3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50"/>
                        <a:buFont typeface="Calibri"/>
                        <a:buNone/>
                      </a:pPr>
                      <a:r>
                        <a:rPr b="1" lang="en-US" sz="11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Open question</a:t>
                      </a:r>
                      <a:endParaRPr sz="11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A2B34"/>
                    </a:solidFill>
                  </a:tcPr>
                </a:tc>
              </a:tr>
              <a:tr h="566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E223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2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KYC / identity proofing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A434F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1050" u="none" cap="none" strike="noStrike">
                          <a:solidFill>
                            <a:srgbClr val="4A434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Reuse the existing state SNAP / Medicaid ID — a partner provides built-in KYC for onboarding verification where required.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E8895"/>
                        </a:buClr>
                        <a:buSzPts val="1050"/>
                        <a:buFont typeface="Calibri"/>
                        <a:buNone/>
                      </a:pPr>
                      <a:r>
                        <a:rPr i="1" lang="en-US" sz="1050" u="none" cap="none" strike="noStrike">
                          <a:solidFill>
                            <a:srgbClr val="0E889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Settled: KYC handled by a partner at onboarding; surface where a state requires.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66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E223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2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Organization onboarding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5F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A434F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1050" u="none" cap="none" strike="noStrike">
                          <a:solidFill>
                            <a:srgbClr val="4A434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Extend the existing employer registry; seed it from Candid's nonprofit list.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5F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E8895"/>
                        </a:buClr>
                        <a:buSzPts val="1050"/>
                        <a:buFont typeface="Calibri"/>
                        <a:buNone/>
                      </a:pPr>
                      <a:r>
                        <a:rPr i="1" lang="en-US" sz="1050" u="none" cap="none" strike="noStrike">
                          <a:solidFill>
                            <a:srgbClr val="0E889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 stand up a separate authoritative entity registry?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5F2F4"/>
                    </a:solidFill>
                  </a:tcPr>
                </a:tc>
              </a:tr>
              <a:tr h="566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E223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2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JEDx volunteer schema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A434F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1050" u="none" cap="none" strike="noStrike">
                          <a:solidFill>
                            <a:srgbClr val="4A434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JEDx covers employment today — propose a scoped volunteer-hours extension.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E8895"/>
                        </a:buClr>
                        <a:buSzPts val="1050"/>
                        <a:buFont typeface="Calibri"/>
                        <a:buNone/>
                      </a:pPr>
                      <a:r>
                        <a:rPr i="1" lang="en-US" sz="1050" u="none" cap="none" strike="noStrike">
                          <a:solidFill>
                            <a:srgbClr val="0E889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 we tell the Chamber "uses JEDx" or "extends JEDx"?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66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E223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2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Linked-claims visibility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5F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A434F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1050" u="none" cap="none" strike="noStrike">
                          <a:solidFill>
                            <a:srgbClr val="4A434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Keep it as an architecture note; lead with JEDx for state audiences.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5F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E8895"/>
                        </a:buClr>
                        <a:buSzPts val="1050"/>
                        <a:buFont typeface="Calibri"/>
                        <a:buNone/>
                      </a:pPr>
                      <a:r>
                        <a:rPr i="1" lang="en-US" sz="1050" u="none" cap="none" strike="noStrike">
                          <a:solidFill>
                            <a:srgbClr val="0E889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Name the standard openly, or keep it under the hood?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5F2F4"/>
                    </a:solidFill>
                  </a:tcPr>
                </a:tc>
              </a:tr>
              <a:tr h="566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E223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2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QR codes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A434F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1050" u="none" cap="none" strike="noStrike">
                          <a:solidFill>
                            <a:srgbClr val="4A434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Scan-in and scan-out; each scan timestamps and total hours calculate automatically.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E8895"/>
                        </a:buClr>
                        <a:buSzPts val="1050"/>
                        <a:buFont typeface="Calibri"/>
                        <a:buNone/>
                      </a:pPr>
                      <a:r>
                        <a:rPr i="1" lang="en-US" sz="1050" u="none" cap="none" strike="noStrike">
                          <a:solidFill>
                            <a:srgbClr val="0E889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Settled: two scans are the in/out flow, not an extra assurance step.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66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E223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2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Wallet prominence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5F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A434F"/>
                        </a:buClr>
                        <a:buSzPts val="1050"/>
                        <a:buFont typeface="Calibri"/>
                        <a:buNone/>
                      </a:pPr>
                      <a:r>
                        <a:rPr lang="en-US" sz="1050" u="none" cap="none" strike="noStrike">
                          <a:solidFill>
                            <a:srgbClr val="4A434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One flow, with wallets as a small option.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5F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E8895"/>
                        </a:buClr>
                        <a:buSzPts val="1050"/>
                        <a:buFont typeface="Calibri"/>
                        <a:buNone/>
                      </a:pPr>
                      <a:r>
                        <a:rPr i="1" lang="en-US" sz="1050" u="none" cap="none" strike="noStrike">
                          <a:solidFill>
                            <a:srgbClr val="0E889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Agreed — or give wallets more room?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6200" marB="76200" marR="101600" marL="101600" anchor="ctr">
                    <a:lnL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6E1E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5F2F4"/>
                    </a:solidFill>
                  </a:tcPr>
                </a:tc>
              </a:tr>
            </a:tbl>
          </a:graphicData>
        </a:graphic>
      </p:graphicFrame>
      <p:sp>
        <p:nvSpPr>
          <p:cNvPr id="472" name="Google Shape;472;p16"/>
          <p:cNvSpPr/>
          <p:nvPr/>
        </p:nvSpPr>
        <p:spPr>
          <a:xfrm>
            <a:off x="658368" y="6437376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Verified Volunteer Hours   ·   Version A — Draft v1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6"/>
          <p:cNvSpPr/>
          <p:nvPr/>
        </p:nvSpPr>
        <p:spPr>
          <a:xfrm>
            <a:off x="10984687" y="6437376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A2B34"/>
        </a:solidFill>
      </p:bgPr>
    </p:bg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7"/>
          <p:cNvSpPr/>
          <p:nvPr/>
        </p:nvSpPr>
        <p:spPr>
          <a:xfrm>
            <a:off x="8229600" y="2377440"/>
            <a:ext cx="7498080" cy="7498080"/>
          </a:xfrm>
          <a:prstGeom prst="ellipse">
            <a:avLst/>
          </a:prstGeom>
          <a:solidFill>
            <a:srgbClr val="271C2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17"/>
          <p:cNvSpPr/>
          <p:nvPr/>
        </p:nvSpPr>
        <p:spPr>
          <a:xfrm>
            <a:off x="658368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29B22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29B22"/>
                </a:solidFill>
                <a:latin typeface="Calibri"/>
                <a:ea typeface="Calibri"/>
                <a:cs typeface="Calibri"/>
                <a:sym typeface="Calibri"/>
              </a:rPr>
              <a:t>WHERE THIS GOES NEXT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17"/>
          <p:cNvSpPr/>
          <p:nvPr/>
        </p:nvSpPr>
        <p:spPr>
          <a:xfrm>
            <a:off x="658368" y="786384"/>
            <a:ext cx="10874959" cy="86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12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Georgia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 pilot, on rails that already exist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17"/>
          <p:cNvSpPr/>
          <p:nvPr/>
        </p:nvSpPr>
        <p:spPr>
          <a:xfrm>
            <a:off x="658368" y="2194560"/>
            <a:ext cx="548640" cy="548640"/>
          </a:xfrm>
          <a:prstGeom prst="ellipse">
            <a:avLst/>
          </a:prstGeom>
          <a:solidFill>
            <a:srgbClr val="271C2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83" name="Google Shape;48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0042" y="2326234"/>
            <a:ext cx="285293" cy="285293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17"/>
          <p:cNvSpPr/>
          <p:nvPr/>
        </p:nvSpPr>
        <p:spPr>
          <a:xfrm>
            <a:off x="1444752" y="2157984"/>
            <a:ext cx="758952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Start with a JEDx partner state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7"/>
          <p:cNvSpPr/>
          <p:nvPr/>
        </p:nvSpPr>
        <p:spPr>
          <a:xfrm>
            <a:off x="1444752" y="2478024"/>
            <a:ext cx="75895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EAE2E7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EAE2E7"/>
                </a:solidFill>
                <a:latin typeface="Calibri"/>
                <a:ea typeface="Calibri"/>
                <a:cs typeface="Calibri"/>
                <a:sym typeface="Calibri"/>
              </a:rPr>
              <a:t>Pilot with one or two states already in the JEDx partnership — the ingestion endpoint is in place.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17"/>
          <p:cNvSpPr/>
          <p:nvPr/>
        </p:nvSpPr>
        <p:spPr>
          <a:xfrm>
            <a:off x="658368" y="3163824"/>
            <a:ext cx="548640" cy="548640"/>
          </a:xfrm>
          <a:prstGeom prst="ellipse">
            <a:avLst/>
          </a:prstGeom>
          <a:solidFill>
            <a:srgbClr val="271C2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87" name="Google Shape;48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0042" y="3295498"/>
            <a:ext cx="285293" cy="285293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17"/>
          <p:cNvSpPr/>
          <p:nvPr/>
        </p:nvSpPr>
        <p:spPr>
          <a:xfrm>
            <a:off x="1444752" y="3127248"/>
            <a:ext cx="758952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Confirm the JEDx extension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7"/>
          <p:cNvSpPr/>
          <p:nvPr/>
        </p:nvSpPr>
        <p:spPr>
          <a:xfrm>
            <a:off x="1444752" y="3447288"/>
            <a:ext cx="75895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EAE2E7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EAE2E7"/>
                </a:solidFill>
                <a:latin typeface="Calibri"/>
                <a:ea typeface="Calibri"/>
                <a:cs typeface="Calibri"/>
                <a:sym typeface="Calibri"/>
              </a:rPr>
              <a:t>Define the volunteer-hours record type with the Chamber Foundation and the JEDx technical group.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17"/>
          <p:cNvSpPr/>
          <p:nvPr/>
        </p:nvSpPr>
        <p:spPr>
          <a:xfrm>
            <a:off x="658368" y="4133088"/>
            <a:ext cx="548640" cy="548640"/>
          </a:xfrm>
          <a:prstGeom prst="ellipse">
            <a:avLst/>
          </a:prstGeom>
          <a:solidFill>
            <a:srgbClr val="271C2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91" name="Google Shape;491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0042" y="4264762"/>
            <a:ext cx="285293" cy="285293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17"/>
          <p:cNvSpPr/>
          <p:nvPr/>
        </p:nvSpPr>
        <p:spPr>
          <a:xfrm>
            <a:off x="1444752" y="4096512"/>
            <a:ext cx="758952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Settle the open decisions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7"/>
          <p:cNvSpPr/>
          <p:nvPr/>
        </p:nvSpPr>
        <p:spPr>
          <a:xfrm>
            <a:off x="1444752" y="4416552"/>
            <a:ext cx="75895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EAE2E7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EAE2E7"/>
                </a:solidFill>
                <a:latin typeface="Calibri"/>
                <a:ea typeface="Calibri"/>
                <a:cs typeface="Calibri"/>
                <a:sym typeface="Calibri"/>
              </a:rPr>
              <a:t>Use this review to lock the six points on the previous slide.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17"/>
          <p:cNvSpPr/>
          <p:nvPr/>
        </p:nvSpPr>
        <p:spPr>
          <a:xfrm>
            <a:off x="658368" y="5285232"/>
            <a:ext cx="10874959" cy="749808"/>
          </a:xfrm>
          <a:prstGeom prst="rect">
            <a:avLst/>
          </a:prstGeom>
          <a:solidFill>
            <a:srgbClr val="271C23"/>
          </a:solidFill>
          <a:ln cap="flat" cmpd="sng" w="12700">
            <a:solidFill>
              <a:srgbClr val="5647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17"/>
          <p:cNvSpPr/>
          <p:nvPr/>
        </p:nvSpPr>
        <p:spPr>
          <a:xfrm>
            <a:off x="896112" y="5477256"/>
            <a:ext cx="365760" cy="365760"/>
          </a:xfrm>
          <a:prstGeom prst="ellipse">
            <a:avLst/>
          </a:prstGeom>
          <a:solidFill>
            <a:srgbClr val="D29B2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96" name="Google Shape;496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6579" y="5557723"/>
            <a:ext cx="204826" cy="204826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17"/>
          <p:cNvSpPr/>
          <p:nvPr/>
        </p:nvSpPr>
        <p:spPr>
          <a:xfrm>
            <a:off x="1426464" y="5285232"/>
            <a:ext cx="9869119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rgbClr val="D29B22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29B22"/>
                </a:solidFill>
                <a:latin typeface="Calibri"/>
                <a:ea typeface="Calibri"/>
                <a:cs typeface="Calibri"/>
                <a:sym typeface="Calibri"/>
              </a:rPr>
              <a:t>Companion version.  </a:t>
            </a:r>
            <a:r>
              <a:rPr b="0" i="0" lang="en-US" sz="1150" u="none" cap="none" strike="noStrike">
                <a:solidFill>
                  <a:srgbClr val="EAE2E7"/>
                </a:solidFill>
                <a:latin typeface="Calibri"/>
                <a:ea typeface="Calibri"/>
                <a:cs typeface="Calibri"/>
                <a:sym typeface="Calibri"/>
              </a:rPr>
              <a:t>A companion storyboard is planned for Idealist.org / VolunteerMatch — the same flow, framed around hosting the validation endpoint for volunteer organizations.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7"/>
          <p:cNvSpPr/>
          <p:nvPr/>
        </p:nvSpPr>
        <p:spPr>
          <a:xfrm>
            <a:off x="658368" y="6437376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AFB6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B8AFB6"/>
                </a:solidFill>
                <a:latin typeface="Calibri"/>
                <a:ea typeface="Calibri"/>
                <a:cs typeface="Calibri"/>
                <a:sym typeface="Calibri"/>
              </a:rPr>
              <a:t>Verified Volunteer Hours   ·   Version A — Draft v1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7"/>
          <p:cNvSpPr/>
          <p:nvPr/>
        </p:nvSpPr>
        <p:spPr>
          <a:xfrm>
            <a:off x="10984687" y="6437376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B8AFB6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B8AFB6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/>
          <p:nvPr/>
        </p:nvSpPr>
        <p:spPr>
          <a:xfrm>
            <a:off x="658368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5435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5435A"/>
                </a:solidFill>
                <a:latin typeface="Calibri"/>
                <a:ea typeface="Calibri"/>
                <a:cs typeface="Calibri"/>
                <a:sym typeface="Calibri"/>
              </a:rPr>
              <a:t>THE MANDATE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/>
          <p:nvPr/>
        </p:nvSpPr>
        <p:spPr>
          <a:xfrm>
            <a:off x="658368" y="786384"/>
            <a:ext cx="10874959" cy="86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121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3300"/>
              <a:buFont typeface="Georgia"/>
              <a:buNone/>
            </a:pPr>
            <a:r>
              <a:rPr b="1" i="0" lang="en-US" sz="33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Eligibility now depends on documented hours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658368" y="1591056"/>
            <a:ext cx="10874959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931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450"/>
              <a:buFont typeface="Calibri"/>
              <a:buNone/>
            </a:pPr>
            <a:r>
              <a:rPr b="0" i="0" lang="en-US" sz="14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Under H.R. 1 — the Working Families Tax Cut Act (P.L. 119-21) — continued Medicaid and SNAP eligibility for millions of working-age adults is tied to </a:t>
            </a:r>
            <a:r>
              <a:rPr b="1" i="0" lang="en-US" sz="14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80 hours a month</a:t>
            </a:r>
            <a:r>
              <a:rPr b="0" i="0" lang="en-US" sz="14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 of work or community engagement.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658368" y="2377440"/>
            <a:ext cx="5254600" cy="24231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/>
          <p:nvPr/>
        </p:nvSpPr>
        <p:spPr>
          <a:xfrm>
            <a:off x="658368" y="2377440"/>
            <a:ext cx="82296" cy="2423160"/>
          </a:xfrm>
          <a:prstGeom prst="rect">
            <a:avLst/>
          </a:prstGeom>
          <a:solidFill>
            <a:srgbClr val="D5435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4"/>
          <p:cNvSpPr/>
          <p:nvPr/>
        </p:nvSpPr>
        <p:spPr>
          <a:xfrm>
            <a:off x="969264" y="2670048"/>
            <a:ext cx="603504" cy="603504"/>
          </a:xfrm>
          <a:prstGeom prst="ellipse">
            <a:avLst/>
          </a:prstGeom>
          <a:solidFill>
            <a:srgbClr val="F8E3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9" name="Google Shape;3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4105" y="2814889"/>
            <a:ext cx="313822" cy="31382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4"/>
          <p:cNvSpPr/>
          <p:nvPr/>
        </p:nvSpPr>
        <p:spPr>
          <a:xfrm>
            <a:off x="1719072" y="2688336"/>
            <a:ext cx="3974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5435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D5435A"/>
                </a:solidFill>
                <a:latin typeface="Calibri"/>
                <a:ea typeface="Calibri"/>
                <a:cs typeface="Calibri"/>
                <a:sym typeface="Calibri"/>
              </a:rPr>
              <a:t>SNAP  ·  ABAWD WORK RULES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4"/>
          <p:cNvSpPr/>
          <p:nvPr/>
        </p:nvSpPr>
        <p:spPr>
          <a:xfrm>
            <a:off x="1719072" y="2907792"/>
            <a:ext cx="39744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900"/>
              <a:buFont typeface="Georgia"/>
              <a:buNone/>
            </a:pPr>
            <a:r>
              <a:rPr b="1" i="0" lang="en-US" sz="19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Live now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969264" y="3474720"/>
            <a:ext cx="4651096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States began compliance checks between December 2025 and June 2026. Volunteer hours already count toward the requirement.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969264" y="4261104"/>
            <a:ext cx="46510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Adults 18–64  ·  80 hrs / month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/>
          <p:nvPr/>
        </p:nvSpPr>
        <p:spPr>
          <a:xfrm>
            <a:off x="6278728" y="2377440"/>
            <a:ext cx="5254600" cy="24231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4"/>
          <p:cNvSpPr/>
          <p:nvPr/>
        </p:nvSpPr>
        <p:spPr>
          <a:xfrm>
            <a:off x="6278728" y="2377440"/>
            <a:ext cx="82296" cy="2423160"/>
          </a:xfrm>
          <a:prstGeom prst="rect">
            <a:avLst/>
          </a:prstGeom>
          <a:solidFill>
            <a:srgbClr val="0E88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4"/>
          <p:cNvSpPr/>
          <p:nvPr/>
        </p:nvSpPr>
        <p:spPr>
          <a:xfrm>
            <a:off x="6589624" y="2670048"/>
            <a:ext cx="603504" cy="603504"/>
          </a:xfrm>
          <a:prstGeom prst="ellipse">
            <a:avLst/>
          </a:prstGeom>
          <a:solidFill>
            <a:srgbClr val="E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7" name="Google Shape;4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34465" y="2814889"/>
            <a:ext cx="313822" cy="313822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4"/>
          <p:cNvSpPr/>
          <p:nvPr/>
        </p:nvSpPr>
        <p:spPr>
          <a:xfrm>
            <a:off x="7339432" y="2688336"/>
            <a:ext cx="3974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8895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E8895"/>
                </a:solidFill>
                <a:latin typeface="Calibri"/>
                <a:ea typeface="Calibri"/>
                <a:cs typeface="Calibri"/>
                <a:sym typeface="Calibri"/>
              </a:rPr>
              <a:t>MEDICAID  ·  COMMUNITY ENGAGEMENT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7339432" y="2907792"/>
            <a:ext cx="39744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900"/>
              <a:buFont typeface="Georgia"/>
              <a:buNone/>
            </a:pPr>
            <a:r>
              <a:rPr b="1" i="0" lang="en-US" sz="19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Effective Jan 1, 2027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>
            <a:off x="6589624" y="3474720"/>
            <a:ext cx="4651096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Member outreach begins mid-2026; CMS guidance issued December 2025. Community service is a qualifying activity.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"/>
          <p:cNvSpPr/>
          <p:nvPr/>
        </p:nvSpPr>
        <p:spPr>
          <a:xfrm>
            <a:off x="6589624" y="4261104"/>
            <a:ext cx="46510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Expansion adults 19–64  ·  80 hrs / month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"/>
          <p:cNvSpPr/>
          <p:nvPr/>
        </p:nvSpPr>
        <p:spPr>
          <a:xfrm>
            <a:off x="658368" y="5074920"/>
            <a:ext cx="10874959" cy="841248"/>
          </a:xfrm>
          <a:prstGeom prst="rect">
            <a:avLst/>
          </a:prstGeom>
          <a:solidFill>
            <a:srgbClr val="3A2B3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/>
          <p:nvPr/>
        </p:nvSpPr>
        <p:spPr>
          <a:xfrm>
            <a:off x="978408" y="5111496"/>
            <a:ext cx="1691640" cy="768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29B22"/>
              </a:buClr>
              <a:buSzPts val="3800"/>
              <a:buFont typeface="Georgia"/>
              <a:buNone/>
            </a:pPr>
            <a:r>
              <a:rPr b="1" i="0" lang="en-US" sz="3800" u="none" cap="none" strike="noStrike">
                <a:solidFill>
                  <a:srgbClr val="D29B22"/>
                </a:solidFill>
                <a:latin typeface="Georgia"/>
                <a:ea typeface="Georgia"/>
                <a:cs typeface="Georgia"/>
                <a:sym typeface="Georgia"/>
              </a:rPr>
              <a:t>~92%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4"/>
          <p:cNvSpPr/>
          <p:nvPr/>
        </p:nvSpPr>
        <p:spPr>
          <a:xfrm>
            <a:off x="2807208" y="5074920"/>
            <a:ext cx="8406079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46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Most people subject to these requirements already do the hours.</a:t>
            </a:r>
            <a:r>
              <a:rPr b="0" i="0" lang="en-US" sz="1300" u="none" cap="none" strike="noStrike">
                <a:solidFill>
                  <a:srgbClr val="EAE2E7"/>
                </a:solidFill>
                <a:latin typeface="Calibri"/>
                <a:ea typeface="Calibri"/>
                <a:cs typeface="Calibri"/>
                <a:sym typeface="Calibri"/>
              </a:rPr>
              <a:t>  Research puts it near 92%. The hard part isn't the work — it's proving it.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/>
          <p:nvPr/>
        </p:nvSpPr>
        <p:spPr>
          <a:xfrm>
            <a:off x="658368" y="6437376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Verified Volunteer Hours   ·   Version A — Draft v1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4"/>
          <p:cNvSpPr/>
          <p:nvPr/>
        </p:nvSpPr>
        <p:spPr>
          <a:xfrm>
            <a:off x="10984687" y="6437376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"/>
          <p:cNvSpPr/>
          <p:nvPr/>
        </p:nvSpPr>
        <p:spPr>
          <a:xfrm>
            <a:off x="658368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5435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5435A"/>
                </a:solidFill>
                <a:latin typeface="Calibri"/>
                <a:ea typeface="Calibri"/>
                <a:cs typeface="Calibri"/>
                <a:sym typeface="Calibri"/>
              </a:rPr>
              <a:t>THE GAP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658368" y="786384"/>
            <a:ext cx="10874959" cy="86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121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3300"/>
              <a:buFont typeface="Georgia"/>
              <a:buNone/>
            </a:pPr>
            <a:r>
              <a:rPr b="1" i="0" lang="en-US" sz="33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Volunteering counts. Proving it is the problem.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5"/>
          <p:cNvSpPr/>
          <p:nvPr/>
        </p:nvSpPr>
        <p:spPr>
          <a:xfrm>
            <a:off x="658368" y="1783080"/>
            <a:ext cx="3611880" cy="4069080"/>
          </a:xfrm>
          <a:prstGeom prst="rect">
            <a:avLst/>
          </a:prstGeom>
          <a:solidFill>
            <a:srgbClr val="E7F1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5"/>
          <p:cNvSpPr/>
          <p:nvPr/>
        </p:nvSpPr>
        <p:spPr>
          <a:xfrm>
            <a:off x="987552" y="2148840"/>
            <a:ext cx="713232" cy="713232"/>
          </a:xfrm>
          <a:prstGeom prst="ellipse">
            <a:avLst/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6" name="Google Shape;6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1595" y="2312883"/>
            <a:ext cx="385145" cy="38514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5"/>
          <p:cNvSpPr/>
          <p:nvPr/>
        </p:nvSpPr>
        <p:spPr>
          <a:xfrm>
            <a:off x="987552" y="3008376"/>
            <a:ext cx="2953512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800"/>
              <a:buFont typeface="Georgia"/>
              <a:buNone/>
            </a:pPr>
            <a:r>
              <a:rPr b="1" i="0" lang="en-US" sz="18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Community service already qualifies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5"/>
          <p:cNvSpPr/>
          <p:nvPr/>
        </p:nvSpPr>
        <p:spPr>
          <a:xfrm>
            <a:off x="987552" y="3886200"/>
            <a:ext cx="2953512" cy="155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5C5560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5C5560"/>
                </a:solidFill>
                <a:latin typeface="Calibri"/>
                <a:ea typeface="Calibri"/>
                <a:cs typeface="Calibri"/>
                <a:sym typeface="Calibri"/>
              </a:rPr>
              <a:t>Both the Medicaid community-engagement rules and the SNAP ABAWD rules explicitly let volunteer and community-service hours count toward the 80-hour monthly requirement.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5"/>
          <p:cNvSpPr/>
          <p:nvPr/>
        </p:nvSpPr>
        <p:spPr>
          <a:xfrm>
            <a:off x="4727448" y="1764792"/>
            <a:ext cx="6805879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700"/>
              <a:buFont typeface="Georgia"/>
              <a:buNone/>
            </a:pPr>
            <a:r>
              <a:rPr b="1" i="0" lang="en-US" sz="17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But today, proof runs on paper.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5"/>
          <p:cNvSpPr/>
          <p:nvPr/>
        </p:nvSpPr>
        <p:spPr>
          <a:xfrm>
            <a:off x="4727448" y="2240280"/>
            <a:ext cx="6805879" cy="74980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5"/>
          <p:cNvSpPr/>
          <p:nvPr/>
        </p:nvSpPr>
        <p:spPr>
          <a:xfrm>
            <a:off x="4910328" y="2359152"/>
            <a:ext cx="512064" cy="512064"/>
          </a:xfrm>
          <a:prstGeom prst="ellipse">
            <a:avLst/>
          </a:prstGeom>
          <a:solidFill>
            <a:srgbClr val="F7ED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2" name="Google Shape;7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38344" y="2487168"/>
            <a:ext cx="256032" cy="256032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5"/>
          <p:cNvSpPr/>
          <p:nvPr/>
        </p:nvSpPr>
        <p:spPr>
          <a:xfrm>
            <a:off x="5596128" y="2331720"/>
            <a:ext cx="570859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350"/>
              <a:buFont typeface="Calibri"/>
              <a:buNone/>
            </a:pPr>
            <a:r>
              <a:rPr b="1" i="0" lang="en-US" sz="13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Paper verification forms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5"/>
          <p:cNvSpPr/>
          <p:nvPr/>
        </p:nvSpPr>
        <p:spPr>
          <a:xfrm>
            <a:off x="5596128" y="2606040"/>
            <a:ext cx="5708599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The volunteer chases down a signed form from each organization, every reporting period.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5"/>
          <p:cNvSpPr/>
          <p:nvPr/>
        </p:nvSpPr>
        <p:spPr>
          <a:xfrm>
            <a:off x="4727448" y="3118104"/>
            <a:ext cx="6805879" cy="74980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4910328" y="3236976"/>
            <a:ext cx="512064" cy="512064"/>
          </a:xfrm>
          <a:prstGeom prst="ellipse">
            <a:avLst/>
          </a:prstGeom>
          <a:solidFill>
            <a:srgbClr val="E2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7" name="Google Shape;77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38344" y="3364992"/>
            <a:ext cx="256032" cy="256032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5"/>
          <p:cNvSpPr/>
          <p:nvPr/>
        </p:nvSpPr>
        <p:spPr>
          <a:xfrm>
            <a:off x="5596128" y="3209544"/>
            <a:ext cx="570859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350"/>
              <a:buFont typeface="Calibri"/>
              <a:buNone/>
            </a:pPr>
            <a:r>
              <a:rPr b="1" i="0" lang="en-US" sz="13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Manual caseworker review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5"/>
          <p:cNvSpPr/>
          <p:nvPr/>
        </p:nvSpPr>
        <p:spPr>
          <a:xfrm>
            <a:off x="5596128" y="3483864"/>
            <a:ext cx="5708599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Forms are read, keyed in and filed by hand — slow, and easy to lose.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5"/>
          <p:cNvSpPr/>
          <p:nvPr/>
        </p:nvSpPr>
        <p:spPr>
          <a:xfrm>
            <a:off x="4727448" y="3995928"/>
            <a:ext cx="6805879" cy="74980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5"/>
          <p:cNvSpPr/>
          <p:nvPr/>
        </p:nvSpPr>
        <p:spPr>
          <a:xfrm>
            <a:off x="4910328" y="4114800"/>
            <a:ext cx="512064" cy="512064"/>
          </a:xfrm>
          <a:prstGeom prst="ellipse">
            <a:avLst/>
          </a:prstGeom>
          <a:solidFill>
            <a:srgbClr val="E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2" name="Google Shape;82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38344" y="4242816"/>
            <a:ext cx="256032" cy="256032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5"/>
          <p:cNvSpPr/>
          <p:nvPr/>
        </p:nvSpPr>
        <p:spPr>
          <a:xfrm>
            <a:off x="5596128" y="4087368"/>
            <a:ext cx="570859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350"/>
              <a:buFont typeface="Calibri"/>
              <a:buNone/>
            </a:pPr>
            <a:r>
              <a:rPr b="1" i="0" lang="en-US" sz="13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Repeat every six months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5"/>
          <p:cNvSpPr/>
          <p:nvPr/>
        </p:nvSpPr>
        <p:spPr>
          <a:xfrm>
            <a:off x="5596128" y="4361688"/>
            <a:ext cx="5708599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Eligibility is re-checked at each renewal, so the whole cycle starts over.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5"/>
          <p:cNvSpPr/>
          <p:nvPr/>
        </p:nvSpPr>
        <p:spPr>
          <a:xfrm>
            <a:off x="4727448" y="4892040"/>
            <a:ext cx="6805879" cy="841248"/>
          </a:xfrm>
          <a:prstGeom prst="rect">
            <a:avLst/>
          </a:prstGeom>
          <a:solidFill>
            <a:srgbClr val="D5435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5"/>
          <p:cNvSpPr/>
          <p:nvPr/>
        </p:nvSpPr>
        <p:spPr>
          <a:xfrm>
            <a:off x="4910328" y="5056632"/>
            <a:ext cx="512064" cy="512064"/>
          </a:xfrm>
          <a:prstGeom prst="ellipse">
            <a:avLst/>
          </a:prstGeom>
          <a:solidFill>
            <a:srgbClr val="B329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7" name="Google Shape;87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38344" y="5184648"/>
            <a:ext cx="256032" cy="25603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5"/>
          <p:cNvSpPr/>
          <p:nvPr/>
        </p:nvSpPr>
        <p:spPr>
          <a:xfrm>
            <a:off x="5596128" y="4892040"/>
            <a:ext cx="5708599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Eligible people lose coverage.</a:t>
            </a:r>
            <a:r>
              <a:rPr b="0" i="0" lang="en-US" sz="1250" u="none" cap="none" strike="noStrike">
                <a:solidFill>
                  <a:srgbClr val="FBE2E5"/>
                </a:solidFill>
                <a:latin typeface="Calibri"/>
                <a:ea typeface="Calibri"/>
                <a:cs typeface="Calibri"/>
                <a:sym typeface="Calibri"/>
              </a:rPr>
              <a:t>  Not because they didn't volunteer — because the paperwork failed.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5"/>
          <p:cNvSpPr/>
          <p:nvPr/>
        </p:nvSpPr>
        <p:spPr>
          <a:xfrm>
            <a:off x="658368" y="6437376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Verified Volunteer Hours   ·   Version A — Draft v1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5"/>
          <p:cNvSpPr/>
          <p:nvPr/>
        </p:nvSpPr>
        <p:spPr>
          <a:xfrm>
            <a:off x="10984687" y="6437376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"/>
          <p:cNvSpPr/>
          <p:nvPr/>
        </p:nvSpPr>
        <p:spPr>
          <a:xfrm>
            <a:off x="658368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8895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0E8895"/>
                </a:solidFill>
                <a:latin typeface="Calibri"/>
                <a:ea typeface="Calibri"/>
                <a:cs typeface="Calibri"/>
                <a:sym typeface="Calibri"/>
              </a:rPr>
              <a:t>DESIGN REQUIREMENTS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6"/>
          <p:cNvSpPr/>
          <p:nvPr/>
        </p:nvSpPr>
        <p:spPr>
          <a:xfrm>
            <a:off x="658368" y="786384"/>
            <a:ext cx="10874959" cy="86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121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3300"/>
              <a:buFont typeface="Georgia"/>
              <a:buNone/>
            </a:pPr>
            <a:r>
              <a:rPr b="1" i="0" lang="en-US" sz="33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What a verification approach has to deliver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6"/>
          <p:cNvSpPr/>
          <p:nvPr/>
        </p:nvSpPr>
        <p:spPr>
          <a:xfrm>
            <a:off x="658368" y="1591056"/>
            <a:ext cx="1087495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CMS's December 2025 guidance gives states four design principles for community-engagement systems. A way to count volunteer hours has to satisfy all four.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6"/>
          <p:cNvSpPr/>
          <p:nvPr/>
        </p:nvSpPr>
        <p:spPr>
          <a:xfrm>
            <a:off x="658368" y="2212848"/>
            <a:ext cx="5254600" cy="175564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6"/>
          <p:cNvSpPr/>
          <p:nvPr/>
        </p:nvSpPr>
        <p:spPr>
          <a:xfrm>
            <a:off x="987552" y="2542032"/>
            <a:ext cx="676656" cy="676656"/>
          </a:xfrm>
          <a:prstGeom prst="ellipse">
            <a:avLst/>
          </a:prstGeom>
          <a:solidFill>
            <a:srgbClr val="E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6"/>
          <p:cNvSpPr/>
          <p:nvPr/>
        </p:nvSpPr>
        <p:spPr>
          <a:xfrm>
            <a:off x="6278728" y="2212848"/>
            <a:ext cx="5254600" cy="175564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6"/>
          <p:cNvSpPr/>
          <p:nvPr/>
        </p:nvSpPr>
        <p:spPr>
          <a:xfrm>
            <a:off x="6607912" y="2542032"/>
            <a:ext cx="676656" cy="676656"/>
          </a:xfrm>
          <a:prstGeom prst="ellipse">
            <a:avLst/>
          </a:prstGeom>
          <a:solidFill>
            <a:srgbClr val="E7F1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6"/>
          <p:cNvSpPr/>
          <p:nvPr/>
        </p:nvSpPr>
        <p:spPr>
          <a:xfrm>
            <a:off x="658368" y="4334256"/>
            <a:ext cx="5254600" cy="175564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6"/>
          <p:cNvSpPr/>
          <p:nvPr/>
        </p:nvSpPr>
        <p:spPr>
          <a:xfrm>
            <a:off x="987552" y="4663440"/>
            <a:ext cx="676656" cy="676656"/>
          </a:xfrm>
          <a:prstGeom prst="ellipse">
            <a:avLst/>
          </a:prstGeom>
          <a:solidFill>
            <a:srgbClr val="E2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6"/>
          <p:cNvSpPr/>
          <p:nvPr/>
        </p:nvSpPr>
        <p:spPr>
          <a:xfrm>
            <a:off x="6278728" y="4334256"/>
            <a:ext cx="5254600" cy="175564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6"/>
          <p:cNvSpPr/>
          <p:nvPr/>
        </p:nvSpPr>
        <p:spPr>
          <a:xfrm>
            <a:off x="6607912" y="4663440"/>
            <a:ext cx="676656" cy="676656"/>
          </a:xfrm>
          <a:prstGeom prst="ellipse">
            <a:avLst/>
          </a:prstGeom>
          <a:solidFill>
            <a:srgbClr val="F7ED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"/>
          <p:cNvSpPr/>
          <p:nvPr/>
        </p:nvSpPr>
        <p:spPr>
          <a:xfrm>
            <a:off x="658368" y="6437376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Verified Volunteer Hours   ·   Version A — Draft v1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6"/>
          <p:cNvSpPr/>
          <p:nvPr/>
        </p:nvSpPr>
        <p:spPr>
          <a:xfrm>
            <a:off x="10984687" y="6437376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6716" y="2711196"/>
            <a:ext cx="338328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6"/>
          <p:cNvSpPr/>
          <p:nvPr/>
        </p:nvSpPr>
        <p:spPr>
          <a:xfrm>
            <a:off x="1847088" y="2578608"/>
            <a:ext cx="379156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750"/>
              <a:buFont typeface="Georgia"/>
              <a:buNone/>
            </a:pPr>
            <a:r>
              <a:rPr b="1" i="0" lang="en-US" sz="175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Use reliable data first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6"/>
          <p:cNvSpPr/>
          <p:nvPr/>
        </p:nvSpPr>
        <p:spPr>
          <a:xfrm>
            <a:off x="1005840" y="3273552"/>
            <a:ext cx="4577944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States must draw on trusted data sources before asking a person for documents.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12" name="Google Shape;11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716" y="4832604"/>
            <a:ext cx="338328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6"/>
          <p:cNvSpPr/>
          <p:nvPr/>
        </p:nvSpPr>
        <p:spPr>
          <a:xfrm>
            <a:off x="1847088" y="4700016"/>
            <a:ext cx="379156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750"/>
              <a:buFont typeface="Georgia"/>
              <a:buNone/>
            </a:pPr>
            <a:r>
              <a:rPr b="1" i="0" lang="en-US" sz="175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Align with existing systems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6"/>
          <p:cNvSpPr/>
          <p:nvPr/>
        </p:nvSpPr>
        <p:spPr>
          <a:xfrm>
            <a:off x="1005840" y="5394960"/>
            <a:ext cx="4577944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Reuse Medicaid, SNAP, TANF and IRS infrastructure rather than rebuilding it.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15" name="Google Shape;115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77076" y="2711196"/>
            <a:ext cx="338328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6"/>
          <p:cNvSpPr/>
          <p:nvPr/>
        </p:nvSpPr>
        <p:spPr>
          <a:xfrm>
            <a:off x="7467448" y="2578608"/>
            <a:ext cx="379156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750"/>
              <a:buFont typeface="Georgia"/>
              <a:buNone/>
            </a:pPr>
            <a:r>
              <a:rPr b="1" i="0" lang="en-US" sz="175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Stand up to an audit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6"/>
          <p:cNvSpPr/>
          <p:nvPr/>
        </p:nvSpPr>
        <p:spPr>
          <a:xfrm>
            <a:off x="6626200" y="3273552"/>
            <a:ext cx="4577944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Every eligibility determination has to be easily auditable after the fact.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18" name="Google Shape;118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77076" y="4832604"/>
            <a:ext cx="338328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6"/>
          <p:cNvSpPr/>
          <p:nvPr/>
        </p:nvSpPr>
        <p:spPr>
          <a:xfrm>
            <a:off x="7467448" y="4700016"/>
            <a:ext cx="379156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750"/>
              <a:buFont typeface="Georgia"/>
              <a:buNone/>
            </a:pPr>
            <a:r>
              <a:rPr b="1" i="0" lang="en-US" sz="175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Keep the burden low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/>
          <p:nvPr/>
        </p:nvSpPr>
        <p:spPr>
          <a:xfrm>
            <a:off x="6626200" y="5394960"/>
            <a:ext cx="4577944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Minimize new effort for members and for the caseworkers who serve them.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A2B34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/>
          <p:nvPr/>
        </p:nvSpPr>
        <p:spPr>
          <a:xfrm>
            <a:off x="-2743200" y="3383280"/>
            <a:ext cx="6766560" cy="6766560"/>
          </a:xfrm>
          <a:prstGeom prst="ellipse">
            <a:avLst/>
          </a:prstGeom>
          <a:solidFill>
            <a:srgbClr val="271C2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7"/>
          <p:cNvSpPr/>
          <p:nvPr/>
        </p:nvSpPr>
        <p:spPr>
          <a:xfrm>
            <a:off x="658368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29B22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D29B22"/>
                </a:solidFill>
                <a:latin typeface="Calibri"/>
                <a:ea typeface="Calibri"/>
                <a:cs typeface="Calibri"/>
                <a:sym typeface="Calibri"/>
              </a:rPr>
              <a:t>THE APPROACH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7"/>
          <p:cNvSpPr/>
          <p:nvPr/>
        </p:nvSpPr>
        <p:spPr>
          <a:xfrm>
            <a:off x="658368" y="1371600"/>
            <a:ext cx="10515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30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Georgia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Volunteer hours, </a:t>
            </a:r>
            <a:r>
              <a:rPr b="1" i="0" lang="en-US" sz="3300" u="none" cap="none" strike="noStrike">
                <a:solidFill>
                  <a:srgbClr val="4F9636"/>
                </a:solidFill>
                <a:latin typeface="Georgia"/>
                <a:ea typeface="Georgia"/>
                <a:cs typeface="Georgia"/>
                <a:sym typeface="Georgia"/>
              </a:rPr>
              <a:t>verified by the organization</a:t>
            </a:r>
            <a:r>
              <a:rPr b="1" i="0" lang="en-US" sz="33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 and delivered to the state as a </a:t>
            </a:r>
            <a:r>
              <a:rPr b="1" i="0" lang="en-US" sz="3300" u="none" cap="none" strike="noStrike">
                <a:solidFill>
                  <a:srgbClr val="D29B22"/>
                </a:solidFill>
                <a:latin typeface="Georgia"/>
                <a:ea typeface="Georgia"/>
                <a:cs typeface="Georgia"/>
                <a:sym typeface="Georgia"/>
              </a:rPr>
              <a:t>standard JEDx record</a:t>
            </a:r>
            <a:r>
              <a:rPr b="1" i="0" lang="en-US" sz="33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 — on the same pipeline that already carries employment data.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7"/>
          <p:cNvSpPr/>
          <p:nvPr/>
        </p:nvSpPr>
        <p:spPr>
          <a:xfrm>
            <a:off x="658368" y="3822192"/>
            <a:ext cx="96926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EAE2E7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EAE2E7"/>
                </a:solidFill>
                <a:latin typeface="Calibri"/>
                <a:ea typeface="Calibri"/>
                <a:cs typeface="Calibri"/>
                <a:sym typeface="Calibri"/>
              </a:rPr>
              <a:t>No new paperwork for the volunteer. No new pipeline for the state. A verified record where there used to be a signed form.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"/>
          <p:cNvSpPr/>
          <p:nvPr/>
        </p:nvSpPr>
        <p:spPr>
          <a:xfrm>
            <a:off x="658368" y="4892040"/>
            <a:ext cx="1874520" cy="841248"/>
          </a:xfrm>
          <a:prstGeom prst="roundRect">
            <a:avLst>
              <a:gd fmla="val 10870" name="adj"/>
            </a:avLst>
          </a:prstGeom>
          <a:solidFill>
            <a:srgbClr val="271C23"/>
          </a:solidFill>
          <a:ln cap="flat" cmpd="sng" w="15875">
            <a:solidFill>
              <a:srgbClr val="0E889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7"/>
          <p:cNvSpPr/>
          <p:nvPr/>
        </p:nvSpPr>
        <p:spPr>
          <a:xfrm>
            <a:off x="841248" y="5244084"/>
            <a:ext cx="137160" cy="137160"/>
          </a:xfrm>
          <a:prstGeom prst="ellipse">
            <a:avLst/>
          </a:prstGeom>
          <a:solidFill>
            <a:srgbClr val="0E88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7"/>
          <p:cNvSpPr/>
          <p:nvPr/>
        </p:nvSpPr>
        <p:spPr>
          <a:xfrm>
            <a:off x="1042416" y="4892040"/>
            <a:ext cx="13716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Volunteer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organization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3" name="Google Shape;133;p7"/>
          <p:cNvCxnSpPr/>
          <p:nvPr/>
        </p:nvCxnSpPr>
        <p:spPr>
          <a:xfrm>
            <a:off x="2651760" y="5312664"/>
            <a:ext cx="329184" cy="0"/>
          </a:xfrm>
          <a:prstGeom prst="straightConnector1">
            <a:avLst/>
          </a:prstGeom>
          <a:noFill/>
          <a:ln cap="flat" cmpd="sng" w="22225">
            <a:solidFill>
              <a:srgbClr val="B8AFB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34" name="Google Shape;134;p7"/>
          <p:cNvSpPr/>
          <p:nvPr/>
        </p:nvSpPr>
        <p:spPr>
          <a:xfrm>
            <a:off x="3099816" y="4892040"/>
            <a:ext cx="1874520" cy="841248"/>
          </a:xfrm>
          <a:prstGeom prst="roundRect">
            <a:avLst>
              <a:gd fmla="val 10870" name="adj"/>
            </a:avLst>
          </a:prstGeom>
          <a:solidFill>
            <a:srgbClr val="271C23"/>
          </a:solidFill>
          <a:ln cap="flat" cmpd="sng" w="15875">
            <a:solidFill>
              <a:srgbClr val="4F963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7"/>
          <p:cNvSpPr/>
          <p:nvPr/>
        </p:nvSpPr>
        <p:spPr>
          <a:xfrm>
            <a:off x="3282696" y="5244084"/>
            <a:ext cx="137160" cy="137160"/>
          </a:xfrm>
          <a:prstGeom prst="ellipse">
            <a:avLst/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7"/>
          <p:cNvSpPr/>
          <p:nvPr/>
        </p:nvSpPr>
        <p:spPr>
          <a:xfrm>
            <a:off x="3483864" y="4892040"/>
            <a:ext cx="13716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Verified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attestation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7" name="Google Shape;137;p7"/>
          <p:cNvCxnSpPr/>
          <p:nvPr/>
        </p:nvCxnSpPr>
        <p:spPr>
          <a:xfrm>
            <a:off x="5093208" y="5312664"/>
            <a:ext cx="329184" cy="0"/>
          </a:xfrm>
          <a:prstGeom prst="straightConnector1">
            <a:avLst/>
          </a:prstGeom>
          <a:noFill/>
          <a:ln cap="flat" cmpd="sng" w="22225">
            <a:solidFill>
              <a:srgbClr val="B8AFB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38" name="Google Shape;138;p7"/>
          <p:cNvSpPr/>
          <p:nvPr/>
        </p:nvSpPr>
        <p:spPr>
          <a:xfrm>
            <a:off x="5541264" y="4892040"/>
            <a:ext cx="1874520" cy="841248"/>
          </a:xfrm>
          <a:prstGeom prst="roundRect">
            <a:avLst>
              <a:gd fmla="val 10870" name="adj"/>
            </a:avLst>
          </a:prstGeom>
          <a:solidFill>
            <a:srgbClr val="271C23"/>
          </a:solidFill>
          <a:ln cap="flat" cmpd="sng" w="15875">
            <a:solidFill>
              <a:srgbClr val="D29B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7"/>
          <p:cNvSpPr/>
          <p:nvPr/>
        </p:nvSpPr>
        <p:spPr>
          <a:xfrm>
            <a:off x="5724144" y="5244084"/>
            <a:ext cx="137160" cy="137160"/>
          </a:xfrm>
          <a:prstGeom prst="ellipse">
            <a:avLst/>
          </a:prstGeom>
          <a:solidFill>
            <a:srgbClr val="D29B2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7"/>
          <p:cNvSpPr/>
          <p:nvPr/>
        </p:nvSpPr>
        <p:spPr>
          <a:xfrm>
            <a:off x="5925312" y="4892040"/>
            <a:ext cx="13716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JEDx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record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1" name="Google Shape;141;p7"/>
          <p:cNvCxnSpPr/>
          <p:nvPr/>
        </p:nvCxnSpPr>
        <p:spPr>
          <a:xfrm>
            <a:off x="7534656" y="5312664"/>
            <a:ext cx="329184" cy="0"/>
          </a:xfrm>
          <a:prstGeom prst="straightConnector1">
            <a:avLst/>
          </a:prstGeom>
          <a:noFill/>
          <a:ln cap="flat" cmpd="sng" w="22225">
            <a:solidFill>
              <a:srgbClr val="B8AFB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42" name="Google Shape;142;p7"/>
          <p:cNvSpPr/>
          <p:nvPr/>
        </p:nvSpPr>
        <p:spPr>
          <a:xfrm>
            <a:off x="7982712" y="4892040"/>
            <a:ext cx="1874520" cy="841248"/>
          </a:xfrm>
          <a:prstGeom prst="roundRect">
            <a:avLst>
              <a:gd fmla="val 10870" name="adj"/>
            </a:avLst>
          </a:prstGeom>
          <a:solidFill>
            <a:srgbClr val="271C23"/>
          </a:solidFill>
          <a:ln cap="flat" cmpd="sng" w="15875">
            <a:solidFill>
              <a:srgbClr val="1E7FB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7"/>
          <p:cNvSpPr/>
          <p:nvPr/>
        </p:nvSpPr>
        <p:spPr>
          <a:xfrm>
            <a:off x="8165592" y="5244084"/>
            <a:ext cx="137160" cy="137160"/>
          </a:xfrm>
          <a:prstGeom prst="ellipse">
            <a:avLst/>
          </a:prstGeom>
          <a:solidFill>
            <a:srgbClr val="1E7F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7"/>
          <p:cNvSpPr/>
          <p:nvPr/>
        </p:nvSpPr>
        <p:spPr>
          <a:xfrm>
            <a:off x="8366760" y="4892040"/>
            <a:ext cx="13716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State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eligibility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7"/>
          <p:cNvSpPr/>
          <p:nvPr/>
        </p:nvSpPr>
        <p:spPr>
          <a:xfrm>
            <a:off x="658368" y="6437376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AFB6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B8AFB6"/>
                </a:solidFill>
                <a:latin typeface="Calibri"/>
                <a:ea typeface="Calibri"/>
                <a:cs typeface="Calibri"/>
                <a:sym typeface="Calibri"/>
              </a:rPr>
              <a:t>Verified Volunteer Hours   ·   Version A — Draft v1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7"/>
          <p:cNvSpPr/>
          <p:nvPr/>
        </p:nvSpPr>
        <p:spPr>
          <a:xfrm>
            <a:off x="10984687" y="6437376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B8AFB6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B8AFB6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"/>
          <p:cNvSpPr/>
          <p:nvPr/>
        </p:nvSpPr>
        <p:spPr>
          <a:xfrm>
            <a:off x="658368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8895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0E8895"/>
                </a:solidFill>
                <a:latin typeface="Calibri"/>
                <a:ea typeface="Calibri"/>
                <a:cs typeface="Calibri"/>
                <a:sym typeface="Calibri"/>
              </a:rPr>
              <a:t>THE RAILS THAT ALREADY EXIST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8"/>
          <p:cNvSpPr/>
          <p:nvPr/>
        </p:nvSpPr>
        <p:spPr>
          <a:xfrm>
            <a:off x="658368" y="786384"/>
            <a:ext cx="10874959" cy="86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121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3300"/>
              <a:buFont typeface="Georgia"/>
              <a:buNone/>
            </a:pPr>
            <a:r>
              <a:rPr b="1" i="0" lang="en-US" sz="33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How states ingest work data today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8"/>
          <p:cNvSpPr/>
          <p:nvPr/>
        </p:nvSpPr>
        <p:spPr>
          <a:xfrm>
            <a:off x="658368" y="1463040"/>
            <a:ext cx="1087495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Employment hours no longer arrive on paper. They move through JEDx — a shared data standard led by the U.S. Chamber of Commerce Foundation.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8"/>
          <p:cNvSpPr/>
          <p:nvPr/>
        </p:nvSpPr>
        <p:spPr>
          <a:xfrm>
            <a:off x="658368" y="2286000"/>
            <a:ext cx="1809232" cy="21488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8"/>
          <p:cNvSpPr/>
          <p:nvPr/>
        </p:nvSpPr>
        <p:spPr>
          <a:xfrm>
            <a:off x="1224656" y="2523744"/>
            <a:ext cx="676656" cy="676656"/>
          </a:xfrm>
          <a:prstGeom prst="ellipse">
            <a:avLst/>
          </a:prstGeom>
          <a:solidFill>
            <a:srgbClr val="E2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57" name="Google Shape;15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3820" y="2692908"/>
            <a:ext cx="338328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8"/>
          <p:cNvSpPr/>
          <p:nvPr/>
        </p:nvSpPr>
        <p:spPr>
          <a:xfrm>
            <a:off x="749808" y="3273552"/>
            <a:ext cx="162635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Employer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8"/>
          <p:cNvSpPr/>
          <p:nvPr/>
        </p:nvSpPr>
        <p:spPr>
          <a:xfrm>
            <a:off x="786384" y="3749040"/>
            <a:ext cx="1553200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Reports hours and earnings for its workers.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0" name="Google Shape;160;p8"/>
          <p:cNvCxnSpPr/>
          <p:nvPr/>
        </p:nvCxnSpPr>
        <p:spPr>
          <a:xfrm>
            <a:off x="2559040" y="3360420"/>
            <a:ext cx="274320" cy="0"/>
          </a:xfrm>
          <a:prstGeom prst="straightConnector1">
            <a:avLst/>
          </a:prstGeom>
          <a:noFill/>
          <a:ln cap="flat" cmpd="sng" w="22225">
            <a:solidFill>
              <a:srgbClr val="B8AFB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61" name="Google Shape;161;p8"/>
          <p:cNvSpPr/>
          <p:nvPr/>
        </p:nvSpPr>
        <p:spPr>
          <a:xfrm>
            <a:off x="2924800" y="2286000"/>
            <a:ext cx="1809232" cy="21488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8"/>
          <p:cNvSpPr/>
          <p:nvPr/>
        </p:nvSpPr>
        <p:spPr>
          <a:xfrm>
            <a:off x="3491088" y="2523744"/>
            <a:ext cx="676656" cy="676656"/>
          </a:xfrm>
          <a:prstGeom prst="ellipse">
            <a:avLst/>
          </a:prstGeom>
          <a:solidFill>
            <a:srgbClr val="E2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3" name="Google Shape;163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60252" y="2692908"/>
            <a:ext cx="338328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8"/>
          <p:cNvSpPr/>
          <p:nvPr/>
        </p:nvSpPr>
        <p:spPr>
          <a:xfrm>
            <a:off x="3016240" y="3273552"/>
            <a:ext cx="162635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Payroll provider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8"/>
          <p:cNvSpPr/>
          <p:nvPr/>
        </p:nvSpPr>
        <p:spPr>
          <a:xfrm>
            <a:off x="3052816" y="3749040"/>
            <a:ext cx="1553200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ADP, Paychex and others package the data.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6" name="Google Shape;166;p8"/>
          <p:cNvCxnSpPr/>
          <p:nvPr/>
        </p:nvCxnSpPr>
        <p:spPr>
          <a:xfrm>
            <a:off x="4825472" y="3360420"/>
            <a:ext cx="274320" cy="0"/>
          </a:xfrm>
          <a:prstGeom prst="straightConnector1">
            <a:avLst/>
          </a:prstGeom>
          <a:noFill/>
          <a:ln cap="flat" cmpd="sng" w="22225">
            <a:solidFill>
              <a:srgbClr val="B8AFB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67" name="Google Shape;167;p8"/>
          <p:cNvSpPr/>
          <p:nvPr/>
        </p:nvSpPr>
        <p:spPr>
          <a:xfrm>
            <a:off x="5191232" y="2286000"/>
            <a:ext cx="1809232" cy="21488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8"/>
          <p:cNvSpPr/>
          <p:nvPr/>
        </p:nvSpPr>
        <p:spPr>
          <a:xfrm>
            <a:off x="5757520" y="2523744"/>
            <a:ext cx="676656" cy="676656"/>
          </a:xfrm>
          <a:prstGeom prst="ellipse">
            <a:avLst/>
          </a:prstGeom>
          <a:solidFill>
            <a:srgbClr val="F7ED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9" name="Google Shape;169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26684" y="2692908"/>
            <a:ext cx="338328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8"/>
          <p:cNvSpPr/>
          <p:nvPr/>
        </p:nvSpPr>
        <p:spPr>
          <a:xfrm>
            <a:off x="5282672" y="3273552"/>
            <a:ext cx="162635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JEDx record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8"/>
          <p:cNvSpPr/>
          <p:nvPr/>
        </p:nvSpPr>
        <p:spPr>
          <a:xfrm>
            <a:off x="5319248" y="3749040"/>
            <a:ext cx="1553200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A standard employment data object.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2" name="Google Shape;172;p8"/>
          <p:cNvCxnSpPr/>
          <p:nvPr/>
        </p:nvCxnSpPr>
        <p:spPr>
          <a:xfrm>
            <a:off x="7091904" y="3360420"/>
            <a:ext cx="274320" cy="0"/>
          </a:xfrm>
          <a:prstGeom prst="straightConnector1">
            <a:avLst/>
          </a:prstGeom>
          <a:noFill/>
          <a:ln cap="flat" cmpd="sng" w="22225">
            <a:solidFill>
              <a:srgbClr val="B8AFB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73" name="Google Shape;173;p8"/>
          <p:cNvSpPr/>
          <p:nvPr/>
        </p:nvSpPr>
        <p:spPr>
          <a:xfrm>
            <a:off x="7457664" y="2286000"/>
            <a:ext cx="1809232" cy="21488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8"/>
          <p:cNvSpPr/>
          <p:nvPr/>
        </p:nvSpPr>
        <p:spPr>
          <a:xfrm>
            <a:off x="8023951" y="2523744"/>
            <a:ext cx="676656" cy="676656"/>
          </a:xfrm>
          <a:prstGeom prst="ellipse">
            <a:avLst/>
          </a:prstGeom>
          <a:solidFill>
            <a:srgbClr val="E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5" name="Google Shape;175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3115" y="2692908"/>
            <a:ext cx="338328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8"/>
          <p:cNvSpPr/>
          <p:nvPr/>
        </p:nvSpPr>
        <p:spPr>
          <a:xfrm>
            <a:off x="7549104" y="3273552"/>
            <a:ext cx="162635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State ingestion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8"/>
          <p:cNvSpPr/>
          <p:nvPr/>
        </p:nvSpPr>
        <p:spPr>
          <a:xfrm>
            <a:off x="7585680" y="3749040"/>
            <a:ext cx="1553200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An API endpoint the state already operates.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8" name="Google Shape;178;p8"/>
          <p:cNvCxnSpPr/>
          <p:nvPr/>
        </p:nvCxnSpPr>
        <p:spPr>
          <a:xfrm>
            <a:off x="9358335" y="3360420"/>
            <a:ext cx="274320" cy="0"/>
          </a:xfrm>
          <a:prstGeom prst="straightConnector1">
            <a:avLst/>
          </a:prstGeom>
          <a:noFill/>
          <a:ln cap="flat" cmpd="sng" w="22225">
            <a:solidFill>
              <a:srgbClr val="B8AFB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79" name="Google Shape;179;p8"/>
          <p:cNvSpPr/>
          <p:nvPr/>
        </p:nvSpPr>
        <p:spPr>
          <a:xfrm>
            <a:off x="9724095" y="2286000"/>
            <a:ext cx="1809232" cy="21488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8"/>
          <p:cNvSpPr/>
          <p:nvPr/>
        </p:nvSpPr>
        <p:spPr>
          <a:xfrm>
            <a:off x="10290383" y="2523744"/>
            <a:ext cx="676656" cy="676656"/>
          </a:xfrm>
          <a:prstGeom prst="ellipse">
            <a:avLst/>
          </a:prstGeom>
          <a:solidFill>
            <a:srgbClr val="E7F1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81" name="Google Shape;181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59547" y="2692908"/>
            <a:ext cx="338328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8"/>
          <p:cNvSpPr/>
          <p:nvPr/>
        </p:nvSpPr>
        <p:spPr>
          <a:xfrm>
            <a:off x="9815535" y="3273552"/>
            <a:ext cx="1626352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Eligibility system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"/>
          <p:cNvSpPr/>
          <p:nvPr/>
        </p:nvSpPr>
        <p:spPr>
          <a:xfrm>
            <a:off x="9852111" y="3749040"/>
            <a:ext cx="1553200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Hours count toward the requirement.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"/>
          <p:cNvSpPr/>
          <p:nvPr/>
        </p:nvSpPr>
        <p:spPr>
          <a:xfrm>
            <a:off x="658368" y="4681728"/>
            <a:ext cx="10874959" cy="566928"/>
          </a:xfrm>
          <a:prstGeom prst="rect">
            <a:avLst/>
          </a:prstGeom>
          <a:solidFill>
            <a:srgbClr val="F5F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8"/>
          <p:cNvSpPr/>
          <p:nvPr/>
        </p:nvSpPr>
        <p:spPr>
          <a:xfrm>
            <a:off x="932688" y="4681728"/>
            <a:ext cx="10326319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JEDx — Jobs and Employment Data Exchange.</a:t>
            </a:r>
            <a:r>
              <a:rPr b="0" i="0" lang="en-US" sz="11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  Being piloted with partner states including Arkansas, California, Colorado, Florida, Kentucky, New Jersey and Texas.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658368" y="5440680"/>
            <a:ext cx="1087495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800"/>
              <a:buFont typeface="Georgia"/>
              <a:buNone/>
            </a:pPr>
            <a:r>
              <a:rPr b="1" i="0" lang="en-US" sz="18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Employment hours have a modern rail. </a:t>
            </a:r>
            <a:r>
              <a:rPr b="1" i="0" lang="en-US" sz="1800" u="none" cap="none" strike="noStrike">
                <a:solidFill>
                  <a:srgbClr val="D5435A"/>
                </a:solidFill>
                <a:latin typeface="Georgia"/>
                <a:ea typeface="Georgia"/>
                <a:cs typeface="Georgia"/>
                <a:sym typeface="Georgia"/>
              </a:rPr>
              <a:t>Volunteer hours don't — yet.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658368" y="6437376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Verified Volunteer Hours   ·   Version A — Draft v1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8"/>
          <p:cNvSpPr/>
          <p:nvPr/>
        </p:nvSpPr>
        <p:spPr>
          <a:xfrm>
            <a:off x="10984687" y="6437376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06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"/>
          <p:cNvSpPr/>
          <p:nvPr/>
        </p:nvSpPr>
        <p:spPr>
          <a:xfrm>
            <a:off x="658368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8895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0E8895"/>
                </a:solidFill>
                <a:latin typeface="Calibri"/>
                <a:ea typeface="Calibri"/>
                <a:cs typeface="Calibri"/>
                <a:sym typeface="Calibri"/>
              </a:rPr>
              <a:t>THE FLOW  ·  1 OF 3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9"/>
          <p:cNvSpPr/>
          <p:nvPr/>
        </p:nvSpPr>
        <p:spPr>
          <a:xfrm>
            <a:off x="658368" y="786384"/>
            <a:ext cx="10874959" cy="86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121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3300"/>
              <a:buFont typeface="Georgia"/>
              <a:buNone/>
            </a:pPr>
            <a:r>
              <a:rPr b="1" i="0" lang="en-US" sz="33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The volunteer organization onboards once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9"/>
          <p:cNvSpPr/>
          <p:nvPr/>
        </p:nvSpPr>
        <p:spPr>
          <a:xfrm>
            <a:off x="658368" y="1828800"/>
            <a:ext cx="566928" cy="566928"/>
          </a:xfrm>
          <a:prstGeom prst="ellipse">
            <a:avLst/>
          </a:prstGeom>
          <a:solidFill>
            <a:srgbClr val="0E88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9"/>
          <p:cNvSpPr/>
          <p:nvPr/>
        </p:nvSpPr>
        <p:spPr>
          <a:xfrm>
            <a:off x="658368" y="18288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8" name="Google Shape;198;p9"/>
          <p:cNvCxnSpPr/>
          <p:nvPr/>
        </p:nvCxnSpPr>
        <p:spPr>
          <a:xfrm>
            <a:off x="941832" y="2432304"/>
            <a:ext cx="0" cy="694944"/>
          </a:xfrm>
          <a:prstGeom prst="straightConnector1">
            <a:avLst/>
          </a:prstGeom>
          <a:noFill/>
          <a:ln cap="flat" cmpd="sng" w="1905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9" name="Google Shape;199;p9"/>
          <p:cNvSpPr/>
          <p:nvPr/>
        </p:nvSpPr>
        <p:spPr>
          <a:xfrm>
            <a:off x="1499616" y="1792224"/>
            <a:ext cx="5559552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600"/>
              <a:buFont typeface="Georgia"/>
              <a:buNone/>
            </a:pPr>
            <a:r>
              <a:rPr b="1" i="0" lang="en-US" sz="16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Join the state's registry of recognized organizations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9"/>
          <p:cNvSpPr/>
          <p:nvPr/>
        </p:nvSpPr>
        <p:spPr>
          <a:xfrm>
            <a:off x="1499616" y="2322576"/>
            <a:ext cx="5559552" cy="676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An extension of the employer registry the state already maintains — no new system.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9"/>
          <p:cNvSpPr/>
          <p:nvPr/>
        </p:nvSpPr>
        <p:spPr>
          <a:xfrm>
            <a:off x="658368" y="3127248"/>
            <a:ext cx="566928" cy="566928"/>
          </a:xfrm>
          <a:prstGeom prst="ellipse">
            <a:avLst/>
          </a:prstGeom>
          <a:solidFill>
            <a:srgbClr val="0E88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9"/>
          <p:cNvSpPr/>
          <p:nvPr/>
        </p:nvSpPr>
        <p:spPr>
          <a:xfrm>
            <a:off x="658368" y="3127248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2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3" name="Google Shape;203;p9"/>
          <p:cNvCxnSpPr/>
          <p:nvPr/>
        </p:nvCxnSpPr>
        <p:spPr>
          <a:xfrm>
            <a:off x="941832" y="3730752"/>
            <a:ext cx="0" cy="694944"/>
          </a:xfrm>
          <a:prstGeom prst="straightConnector1">
            <a:avLst/>
          </a:prstGeom>
          <a:noFill/>
          <a:ln cap="flat" cmpd="sng" w="1905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4" name="Google Shape;204;p9"/>
          <p:cNvSpPr/>
          <p:nvPr/>
        </p:nvSpPr>
        <p:spPr>
          <a:xfrm>
            <a:off x="1499616" y="3090672"/>
            <a:ext cx="5559552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600"/>
              <a:buFont typeface="Georgia"/>
              <a:buNone/>
            </a:pPr>
            <a:r>
              <a:rPr b="1" i="0" lang="en-US" sz="16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Confirm identity by domain and email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9"/>
          <p:cNvSpPr/>
          <p:nvPr/>
        </p:nvSpPr>
        <p:spPr>
          <a:xfrm>
            <a:off x="1499616" y="3621024"/>
            <a:ext cx="5559552" cy="676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The organization is matched to its own web domain; the registry can be seeded from Candid's national list of verified nonprofits.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9"/>
          <p:cNvSpPr/>
          <p:nvPr/>
        </p:nvSpPr>
        <p:spPr>
          <a:xfrm>
            <a:off x="658368" y="4425696"/>
            <a:ext cx="566928" cy="566928"/>
          </a:xfrm>
          <a:prstGeom prst="ellipse">
            <a:avLst/>
          </a:prstGeom>
          <a:solidFill>
            <a:srgbClr val="0E88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9"/>
          <p:cNvSpPr/>
          <p:nvPr/>
        </p:nvSpPr>
        <p:spPr>
          <a:xfrm>
            <a:off x="658368" y="4425696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3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9"/>
          <p:cNvSpPr/>
          <p:nvPr/>
        </p:nvSpPr>
        <p:spPr>
          <a:xfrm>
            <a:off x="1499616" y="4389120"/>
            <a:ext cx="5559552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600"/>
              <a:buFont typeface="Georgia"/>
              <a:buNone/>
            </a:pPr>
            <a:r>
              <a:rPr b="1" i="0" lang="en-US" sz="16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Receive a verifiable organization identity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9"/>
          <p:cNvSpPr/>
          <p:nvPr/>
        </p:nvSpPr>
        <p:spPr>
          <a:xfrm>
            <a:off x="1499616" y="4919472"/>
            <a:ext cx="5559552" cy="676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From then on, the organization uses it to attest volunteer hours in seconds.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9"/>
          <p:cNvSpPr/>
          <p:nvPr/>
        </p:nvSpPr>
        <p:spPr>
          <a:xfrm>
            <a:off x="7516368" y="1828800"/>
            <a:ext cx="4016959" cy="2926080"/>
          </a:xfrm>
          <a:prstGeom prst="rect">
            <a:avLst/>
          </a:prstGeom>
          <a:solidFill>
            <a:srgbClr val="3A2B34"/>
          </a:solidFill>
          <a:ln>
            <a:noFill/>
          </a:ln>
          <a:effectLst>
            <a:outerShdw blurRad="114300" rotWithShape="0" algn="bl" dir="8100000" dist="38100">
              <a:srgbClr val="2A1F26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9"/>
          <p:cNvSpPr/>
          <p:nvPr/>
        </p:nvSpPr>
        <p:spPr>
          <a:xfrm>
            <a:off x="9090508" y="2157984"/>
            <a:ext cx="868680" cy="868680"/>
          </a:xfrm>
          <a:prstGeom prst="ellipse">
            <a:avLst/>
          </a:prstGeom>
          <a:solidFill>
            <a:srgbClr val="E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2" name="Google Shape;21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98991" y="2366467"/>
            <a:ext cx="451714" cy="451714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9"/>
          <p:cNvSpPr/>
          <p:nvPr/>
        </p:nvSpPr>
        <p:spPr>
          <a:xfrm>
            <a:off x="7744968" y="3127248"/>
            <a:ext cx="3559759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Georgia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Westside Community Food Bank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9"/>
          <p:cNvSpPr/>
          <p:nvPr/>
        </p:nvSpPr>
        <p:spPr>
          <a:xfrm>
            <a:off x="8473288" y="3703320"/>
            <a:ext cx="2103120" cy="384048"/>
          </a:xfrm>
          <a:prstGeom prst="roundRect">
            <a:avLst>
              <a:gd fmla="val 50000" name="adj"/>
            </a:avLst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5" name="Google Shape;21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11032" y="3803904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9"/>
          <p:cNvSpPr/>
          <p:nvPr/>
        </p:nvSpPr>
        <p:spPr>
          <a:xfrm>
            <a:off x="8985352" y="3703320"/>
            <a:ext cx="144475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Registered  ·  Verified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9"/>
          <p:cNvSpPr/>
          <p:nvPr/>
        </p:nvSpPr>
        <p:spPr>
          <a:xfrm>
            <a:off x="7744968" y="4206240"/>
            <a:ext cx="3559759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8AFB6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B8AFB6"/>
                </a:solidFill>
                <a:latin typeface="Calibri"/>
                <a:ea typeface="Calibri"/>
                <a:cs typeface="Calibri"/>
                <a:sym typeface="Calibri"/>
              </a:rPr>
              <a:t>Recognized engagement organization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9"/>
          <p:cNvSpPr/>
          <p:nvPr/>
        </p:nvSpPr>
        <p:spPr>
          <a:xfrm>
            <a:off x="7516368" y="4919472"/>
            <a:ext cx="4016959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8895"/>
              </a:buClr>
              <a:buSzPts val="1300"/>
              <a:buFont typeface="Georgia"/>
              <a:buNone/>
            </a:pPr>
            <a:r>
              <a:rPr b="1" i="0" lang="en-US" sz="1300" u="none" cap="none" strike="noStrike">
                <a:solidFill>
                  <a:srgbClr val="0E8895"/>
                </a:solidFill>
                <a:latin typeface="Georgia"/>
                <a:ea typeface="Georgia"/>
                <a:cs typeface="Georgia"/>
                <a:sym typeface="Georgia"/>
              </a:rPr>
              <a:t>One-time. Minutes, not weeks.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658368" y="5870448"/>
            <a:ext cx="1087495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AFB6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B8AFB6"/>
                </a:solidFill>
                <a:latin typeface="Calibri"/>
                <a:ea typeface="Calibri"/>
                <a:cs typeface="Calibri"/>
                <a:sym typeface="Calibri"/>
              </a:rPr>
              <a:t>Shown here as the lead onboarding path; alternatives are in Open Decisions.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9"/>
          <p:cNvSpPr/>
          <p:nvPr/>
        </p:nvSpPr>
        <p:spPr>
          <a:xfrm>
            <a:off x="658368" y="6437376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Verified Volunteer Hours   ·   Version A — Draft v1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9"/>
          <p:cNvSpPr/>
          <p:nvPr/>
        </p:nvSpPr>
        <p:spPr>
          <a:xfrm>
            <a:off x="10984687" y="6437376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07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"/>
          <p:cNvSpPr/>
          <p:nvPr/>
        </p:nvSpPr>
        <p:spPr>
          <a:xfrm>
            <a:off x="658368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8895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0E8895"/>
                </a:solidFill>
                <a:latin typeface="Calibri"/>
                <a:ea typeface="Calibri"/>
                <a:cs typeface="Calibri"/>
                <a:sym typeface="Calibri"/>
              </a:rPr>
              <a:t>THE FLOW  ·  2 OF 3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0"/>
          <p:cNvSpPr/>
          <p:nvPr/>
        </p:nvSpPr>
        <p:spPr>
          <a:xfrm>
            <a:off x="658368" y="786384"/>
            <a:ext cx="10874959" cy="86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121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3300"/>
              <a:buFont typeface="Georgia"/>
              <a:buNone/>
            </a:pPr>
            <a:r>
              <a:rPr b="1" i="0" lang="en-US" sz="33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For the volunteer, it's as easy as 1 – 2 – 3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658368" y="1874520"/>
            <a:ext cx="3381146" cy="28346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0"/>
          <p:cNvSpPr/>
          <p:nvPr/>
        </p:nvSpPr>
        <p:spPr>
          <a:xfrm>
            <a:off x="658368" y="1874520"/>
            <a:ext cx="3381146" cy="82296"/>
          </a:xfrm>
          <a:prstGeom prst="rect">
            <a:avLst/>
          </a:prstGeom>
          <a:solidFill>
            <a:srgbClr val="0E88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0"/>
          <p:cNvSpPr/>
          <p:nvPr/>
        </p:nvSpPr>
        <p:spPr>
          <a:xfrm>
            <a:off x="950976" y="2167128"/>
            <a:ext cx="457200" cy="457200"/>
          </a:xfrm>
          <a:prstGeom prst="ellipse">
            <a:avLst/>
          </a:prstGeom>
          <a:solidFill>
            <a:srgbClr val="0E88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0"/>
          <p:cNvSpPr/>
          <p:nvPr/>
        </p:nvSpPr>
        <p:spPr>
          <a:xfrm>
            <a:off x="950976" y="2167128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1868881" y="2551176"/>
            <a:ext cx="960120" cy="960120"/>
          </a:xfrm>
          <a:prstGeom prst="ellipse">
            <a:avLst/>
          </a:prstGeom>
          <a:solidFill>
            <a:srgbClr val="E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34" name="Google Shape;23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8911" y="2791206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0"/>
          <p:cNvSpPr/>
          <p:nvPr/>
        </p:nvSpPr>
        <p:spPr>
          <a:xfrm>
            <a:off x="841248" y="3666744"/>
            <a:ext cx="3015386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700"/>
              <a:buFont typeface="Georgia"/>
              <a:buNone/>
            </a:pPr>
            <a:r>
              <a:rPr b="1" i="0" lang="en-US" sz="17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Volunteer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0"/>
          <p:cNvSpPr/>
          <p:nvPr/>
        </p:nvSpPr>
        <p:spPr>
          <a:xfrm>
            <a:off x="896112" y="4032504"/>
            <a:ext cx="2905658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Show up and do the work, the same as always.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0"/>
          <p:cNvSpPr/>
          <p:nvPr/>
        </p:nvSpPr>
        <p:spPr>
          <a:xfrm>
            <a:off x="4405274" y="1874520"/>
            <a:ext cx="3381146" cy="28346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0"/>
          <p:cNvSpPr/>
          <p:nvPr/>
        </p:nvSpPr>
        <p:spPr>
          <a:xfrm>
            <a:off x="4405274" y="1874520"/>
            <a:ext cx="3381146" cy="82296"/>
          </a:xfrm>
          <a:prstGeom prst="rect">
            <a:avLst/>
          </a:prstGeom>
          <a:solidFill>
            <a:srgbClr val="1E7F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0"/>
          <p:cNvSpPr/>
          <p:nvPr/>
        </p:nvSpPr>
        <p:spPr>
          <a:xfrm>
            <a:off x="4697882" y="2167128"/>
            <a:ext cx="457200" cy="457200"/>
          </a:xfrm>
          <a:prstGeom prst="ellipse">
            <a:avLst/>
          </a:prstGeom>
          <a:solidFill>
            <a:srgbClr val="1E7F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0"/>
          <p:cNvSpPr/>
          <p:nvPr/>
        </p:nvSpPr>
        <p:spPr>
          <a:xfrm>
            <a:off x="4697882" y="2167128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2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0"/>
          <p:cNvSpPr/>
          <p:nvPr/>
        </p:nvSpPr>
        <p:spPr>
          <a:xfrm>
            <a:off x="5739232" y="2423160"/>
            <a:ext cx="713232" cy="1078992"/>
          </a:xfrm>
          <a:prstGeom prst="roundRect">
            <a:avLst>
              <a:gd fmla="val 11538" name="adj"/>
            </a:avLst>
          </a:prstGeom>
          <a:solidFill>
            <a:srgbClr val="2E22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0"/>
          <p:cNvSpPr/>
          <p:nvPr/>
        </p:nvSpPr>
        <p:spPr>
          <a:xfrm>
            <a:off x="5812384" y="2542032"/>
            <a:ext cx="566928" cy="8412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43" name="Google Shape;24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85536" y="2752344"/>
            <a:ext cx="420624" cy="420624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0"/>
          <p:cNvSpPr/>
          <p:nvPr/>
        </p:nvSpPr>
        <p:spPr>
          <a:xfrm>
            <a:off x="4588154" y="3666744"/>
            <a:ext cx="3015386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700"/>
              <a:buFont typeface="Georgia"/>
              <a:buNone/>
            </a:pPr>
            <a:r>
              <a:rPr b="1" i="0" lang="en-US" sz="17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Scan in and out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0"/>
          <p:cNvSpPr/>
          <p:nvPr/>
        </p:nvSpPr>
        <p:spPr>
          <a:xfrm>
            <a:off x="4643018" y="4032504"/>
            <a:ext cx="2905658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Scan in when you arrive and out when you finish. Identity is already the person’s state Medicaid / SNAP ID — nothing new to set up.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0"/>
          <p:cNvSpPr/>
          <p:nvPr/>
        </p:nvSpPr>
        <p:spPr>
          <a:xfrm>
            <a:off x="8152181" y="1874520"/>
            <a:ext cx="3381146" cy="28346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8100000" dist="25400">
              <a:srgbClr val="2A1F26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0"/>
          <p:cNvSpPr/>
          <p:nvPr/>
        </p:nvSpPr>
        <p:spPr>
          <a:xfrm>
            <a:off x="8152181" y="1874520"/>
            <a:ext cx="3381146" cy="82296"/>
          </a:xfrm>
          <a:prstGeom prst="rect">
            <a:avLst/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0"/>
          <p:cNvSpPr/>
          <p:nvPr/>
        </p:nvSpPr>
        <p:spPr>
          <a:xfrm>
            <a:off x="8444789" y="2167128"/>
            <a:ext cx="457200" cy="457200"/>
          </a:xfrm>
          <a:prstGeom prst="ellipse">
            <a:avLst/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0"/>
          <p:cNvSpPr/>
          <p:nvPr/>
        </p:nvSpPr>
        <p:spPr>
          <a:xfrm>
            <a:off x="8444789" y="2167128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3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0"/>
          <p:cNvSpPr/>
          <p:nvPr/>
        </p:nvSpPr>
        <p:spPr>
          <a:xfrm>
            <a:off x="9362694" y="2551176"/>
            <a:ext cx="960120" cy="960120"/>
          </a:xfrm>
          <a:prstGeom prst="ellipse">
            <a:avLst/>
          </a:prstGeom>
          <a:solidFill>
            <a:srgbClr val="E7F1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1" name="Google Shape;251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02724" y="2791206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0"/>
          <p:cNvSpPr/>
          <p:nvPr/>
        </p:nvSpPr>
        <p:spPr>
          <a:xfrm>
            <a:off x="8335061" y="3666744"/>
            <a:ext cx="3015386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700"/>
              <a:buFont typeface="Georgia"/>
              <a:buNone/>
            </a:pPr>
            <a:r>
              <a:rPr b="1" i="0" lang="en-US" sz="17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Confirmed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0"/>
          <p:cNvSpPr/>
          <p:nvPr/>
        </p:nvSpPr>
        <p:spPr>
          <a:xfrm>
            <a:off x="8389925" y="4032504"/>
            <a:ext cx="2905658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The organization confirms the hours. They're attested and on their way to the state.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0"/>
          <p:cNvSpPr/>
          <p:nvPr/>
        </p:nvSpPr>
        <p:spPr>
          <a:xfrm>
            <a:off x="658368" y="5029200"/>
            <a:ext cx="10874959" cy="786384"/>
          </a:xfrm>
          <a:prstGeom prst="rect">
            <a:avLst/>
          </a:prstGeom>
          <a:solidFill>
            <a:srgbClr val="E7F1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0"/>
          <p:cNvSpPr/>
          <p:nvPr/>
        </p:nvSpPr>
        <p:spPr>
          <a:xfrm>
            <a:off x="658368" y="5029200"/>
            <a:ext cx="82296" cy="786384"/>
          </a:xfrm>
          <a:prstGeom prst="rect">
            <a:avLst/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0"/>
          <p:cNvSpPr/>
          <p:nvPr/>
        </p:nvSpPr>
        <p:spPr>
          <a:xfrm>
            <a:off x="950976" y="5184648"/>
            <a:ext cx="475488" cy="475488"/>
          </a:xfrm>
          <a:prstGeom prst="ellipse">
            <a:avLst/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7" name="Google Shape;257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0338" y="5294010"/>
            <a:ext cx="256764" cy="256764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0"/>
          <p:cNvSpPr/>
          <p:nvPr/>
        </p:nvSpPr>
        <p:spPr>
          <a:xfrm>
            <a:off x="1618488" y="5029200"/>
            <a:ext cx="9594799" cy="786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350"/>
              <a:buFont typeface="Calibri"/>
              <a:buNone/>
            </a:pPr>
            <a:r>
              <a:rPr b="1" i="0" lang="en-US" sz="13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No forms. No mailing. No caseworker appointment.</a:t>
            </a:r>
            <a:r>
              <a:rPr b="0" i="0" lang="en-US" sz="1350" u="none" cap="none" strike="noStrike">
                <a:solidFill>
                  <a:srgbClr val="4A6B3B"/>
                </a:solidFill>
                <a:latin typeface="Calibri"/>
                <a:ea typeface="Calibri"/>
                <a:cs typeface="Calibri"/>
                <a:sym typeface="Calibri"/>
              </a:rPr>
              <a:t>  The volunteer's part is over.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0"/>
          <p:cNvSpPr/>
          <p:nvPr/>
        </p:nvSpPr>
        <p:spPr>
          <a:xfrm>
            <a:off x="658368" y="6437376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Verified Volunteer Hours   ·   Version A — Draft v1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0"/>
          <p:cNvSpPr/>
          <p:nvPr/>
        </p:nvSpPr>
        <p:spPr>
          <a:xfrm>
            <a:off x="10984687" y="6437376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08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"/>
          <p:cNvSpPr/>
          <p:nvPr/>
        </p:nvSpPr>
        <p:spPr>
          <a:xfrm>
            <a:off x="658368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8895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0E8895"/>
                </a:solidFill>
                <a:latin typeface="Calibri"/>
                <a:ea typeface="Calibri"/>
                <a:cs typeface="Calibri"/>
                <a:sym typeface="Calibri"/>
              </a:rPr>
              <a:t>THE FLOW  ·  3 OF 3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1"/>
          <p:cNvSpPr/>
          <p:nvPr/>
        </p:nvSpPr>
        <p:spPr>
          <a:xfrm>
            <a:off x="658368" y="786384"/>
            <a:ext cx="10874959" cy="86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121"/>
              </a:lnSpc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3300"/>
              <a:buFont typeface="Georgia"/>
              <a:buNone/>
            </a:pPr>
            <a:r>
              <a:rPr b="1" i="0" lang="en-US" sz="33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The state receives it like employment data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1"/>
          <p:cNvSpPr/>
          <p:nvPr/>
        </p:nvSpPr>
        <p:spPr>
          <a:xfrm>
            <a:off x="658368" y="1874520"/>
            <a:ext cx="548640" cy="548640"/>
          </a:xfrm>
          <a:prstGeom prst="ellipse">
            <a:avLst/>
          </a:prstGeom>
          <a:solidFill>
            <a:srgbClr val="E7F1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69" name="Google Shape;26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5528" y="2011680"/>
            <a:ext cx="274320" cy="2743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0" name="Google Shape;270;p11"/>
          <p:cNvCxnSpPr/>
          <p:nvPr/>
        </p:nvCxnSpPr>
        <p:spPr>
          <a:xfrm>
            <a:off x="932688" y="2441448"/>
            <a:ext cx="0" cy="402336"/>
          </a:xfrm>
          <a:prstGeom prst="straightConnector1">
            <a:avLst/>
          </a:prstGeom>
          <a:noFill/>
          <a:ln cap="flat" cmpd="sng" w="1905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1" name="Google Shape;271;p11"/>
          <p:cNvSpPr/>
          <p:nvPr/>
        </p:nvSpPr>
        <p:spPr>
          <a:xfrm>
            <a:off x="1426464" y="1856232"/>
            <a:ext cx="5221224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450"/>
              <a:buFont typeface="Georgia"/>
              <a:buNone/>
            </a:pPr>
            <a:r>
              <a:rPr b="1" i="0" lang="en-US" sz="145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Attested hours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1"/>
          <p:cNvSpPr/>
          <p:nvPr/>
        </p:nvSpPr>
        <p:spPr>
          <a:xfrm>
            <a:off x="1426464" y="2148840"/>
            <a:ext cx="522122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Signed by the registered organization.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1"/>
          <p:cNvSpPr/>
          <p:nvPr/>
        </p:nvSpPr>
        <p:spPr>
          <a:xfrm>
            <a:off x="658368" y="2843784"/>
            <a:ext cx="548640" cy="548640"/>
          </a:xfrm>
          <a:prstGeom prst="ellipse">
            <a:avLst/>
          </a:prstGeom>
          <a:solidFill>
            <a:srgbClr val="F7ED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74" name="Google Shape;27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5528" y="2980944"/>
            <a:ext cx="274320" cy="2743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5" name="Google Shape;275;p11"/>
          <p:cNvCxnSpPr/>
          <p:nvPr/>
        </p:nvCxnSpPr>
        <p:spPr>
          <a:xfrm>
            <a:off x="932688" y="3410712"/>
            <a:ext cx="0" cy="402336"/>
          </a:xfrm>
          <a:prstGeom prst="straightConnector1">
            <a:avLst/>
          </a:prstGeom>
          <a:noFill/>
          <a:ln cap="flat" cmpd="sng" w="1905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6" name="Google Shape;276;p11"/>
          <p:cNvSpPr/>
          <p:nvPr/>
        </p:nvSpPr>
        <p:spPr>
          <a:xfrm>
            <a:off x="1426464" y="2825496"/>
            <a:ext cx="5221224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450"/>
              <a:buFont typeface="Georgia"/>
              <a:buNone/>
            </a:pPr>
            <a:r>
              <a:rPr b="1" i="0" lang="en-US" sz="145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Packaged as a JEDx record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1"/>
          <p:cNvSpPr/>
          <p:nvPr/>
        </p:nvSpPr>
        <p:spPr>
          <a:xfrm>
            <a:off x="1426464" y="3118104"/>
            <a:ext cx="522122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The same format employment data uses — a volunteer-hours record type.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1"/>
          <p:cNvSpPr/>
          <p:nvPr/>
        </p:nvSpPr>
        <p:spPr>
          <a:xfrm>
            <a:off x="658368" y="3813048"/>
            <a:ext cx="548640" cy="548640"/>
          </a:xfrm>
          <a:prstGeom prst="ellipse">
            <a:avLst/>
          </a:prstGeom>
          <a:solidFill>
            <a:srgbClr val="E0F0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79" name="Google Shape;27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5528" y="3950208"/>
            <a:ext cx="274320" cy="2743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0" name="Google Shape;280;p11"/>
          <p:cNvCxnSpPr/>
          <p:nvPr/>
        </p:nvCxnSpPr>
        <p:spPr>
          <a:xfrm>
            <a:off x="932688" y="4379976"/>
            <a:ext cx="0" cy="402336"/>
          </a:xfrm>
          <a:prstGeom prst="straightConnector1">
            <a:avLst/>
          </a:prstGeom>
          <a:noFill/>
          <a:ln cap="flat" cmpd="sng" w="1905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1" name="Google Shape;281;p11"/>
          <p:cNvSpPr/>
          <p:nvPr/>
        </p:nvSpPr>
        <p:spPr>
          <a:xfrm>
            <a:off x="1426464" y="3794760"/>
            <a:ext cx="5221224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450"/>
              <a:buFont typeface="Georgia"/>
              <a:buNone/>
            </a:pPr>
            <a:r>
              <a:rPr b="1" i="0" lang="en-US" sz="145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Delivered to the state endpoint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1"/>
          <p:cNvSpPr/>
          <p:nvPr/>
        </p:nvSpPr>
        <p:spPr>
          <a:xfrm>
            <a:off x="1426464" y="4087368"/>
            <a:ext cx="522122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The JEDx ingestion API the state already operates.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1"/>
          <p:cNvSpPr/>
          <p:nvPr/>
        </p:nvSpPr>
        <p:spPr>
          <a:xfrm>
            <a:off x="658368" y="4782312"/>
            <a:ext cx="548640" cy="548640"/>
          </a:xfrm>
          <a:prstGeom prst="ellipse">
            <a:avLst/>
          </a:prstGeom>
          <a:solidFill>
            <a:srgbClr val="E2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84" name="Google Shape;284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5528" y="491947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1"/>
          <p:cNvSpPr/>
          <p:nvPr/>
        </p:nvSpPr>
        <p:spPr>
          <a:xfrm>
            <a:off x="1426464" y="4764024"/>
            <a:ext cx="5221224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450"/>
              <a:buFont typeface="Georgia"/>
              <a:buNone/>
            </a:pPr>
            <a:r>
              <a:rPr b="1" i="0" lang="en-US" sz="145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Lands in the eligibility system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1"/>
          <p:cNvSpPr/>
          <p:nvPr/>
        </p:nvSpPr>
        <p:spPr>
          <a:xfrm>
            <a:off x="1426464" y="5056632"/>
            <a:ext cx="5221224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Beside the person's employment hours.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1"/>
          <p:cNvSpPr/>
          <p:nvPr/>
        </p:nvSpPr>
        <p:spPr>
          <a:xfrm>
            <a:off x="7104888" y="1874520"/>
            <a:ext cx="4428439" cy="315468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8100000" dist="38100">
              <a:srgbClr val="2A1F26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1"/>
          <p:cNvSpPr/>
          <p:nvPr/>
        </p:nvSpPr>
        <p:spPr>
          <a:xfrm>
            <a:off x="7104888" y="1874520"/>
            <a:ext cx="4428439" cy="548640"/>
          </a:xfrm>
          <a:prstGeom prst="rect">
            <a:avLst/>
          </a:prstGeom>
          <a:solidFill>
            <a:srgbClr val="3A2B3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1"/>
          <p:cNvSpPr/>
          <p:nvPr/>
        </p:nvSpPr>
        <p:spPr>
          <a:xfrm>
            <a:off x="7360920" y="1874520"/>
            <a:ext cx="3916375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ELIGIBILITY  ·  CASEWORKER VIEW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1"/>
          <p:cNvSpPr/>
          <p:nvPr/>
        </p:nvSpPr>
        <p:spPr>
          <a:xfrm>
            <a:off x="7360920" y="2551176"/>
            <a:ext cx="3916375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400"/>
              <a:buFont typeface="Georgia"/>
              <a:buNone/>
            </a:pPr>
            <a:r>
              <a:rPr b="1" i="0" lang="en-US" sz="14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Jordan M.   ·   May 2026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1"/>
          <p:cNvSpPr/>
          <p:nvPr/>
        </p:nvSpPr>
        <p:spPr>
          <a:xfrm>
            <a:off x="7360920" y="3026664"/>
            <a:ext cx="128016" cy="128016"/>
          </a:xfrm>
          <a:prstGeom prst="ellipse">
            <a:avLst/>
          </a:prstGeom>
          <a:solidFill>
            <a:srgbClr val="1E7F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1"/>
          <p:cNvSpPr/>
          <p:nvPr/>
        </p:nvSpPr>
        <p:spPr>
          <a:xfrm>
            <a:off x="7598664" y="2935224"/>
            <a:ext cx="305683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556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5560"/>
                </a:solidFill>
                <a:latin typeface="Calibri"/>
                <a:ea typeface="Calibri"/>
                <a:cs typeface="Calibri"/>
                <a:sym typeface="Calibri"/>
              </a:rPr>
              <a:t>Employment hours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1"/>
          <p:cNvSpPr/>
          <p:nvPr/>
        </p:nvSpPr>
        <p:spPr>
          <a:xfrm>
            <a:off x="10344607" y="2935224"/>
            <a:ext cx="96012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41.0 hrs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1"/>
          <p:cNvSpPr/>
          <p:nvPr/>
        </p:nvSpPr>
        <p:spPr>
          <a:xfrm>
            <a:off x="7360920" y="3483864"/>
            <a:ext cx="128016" cy="128016"/>
          </a:xfrm>
          <a:prstGeom prst="ellipse">
            <a:avLst/>
          </a:prstGeom>
          <a:solidFill>
            <a:srgbClr val="4F96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1"/>
          <p:cNvSpPr/>
          <p:nvPr/>
        </p:nvSpPr>
        <p:spPr>
          <a:xfrm>
            <a:off x="7598664" y="3392424"/>
            <a:ext cx="305683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5560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5560"/>
                </a:solidFill>
                <a:latin typeface="Calibri"/>
                <a:ea typeface="Calibri"/>
                <a:cs typeface="Calibri"/>
                <a:sym typeface="Calibri"/>
              </a:rPr>
              <a:t>Volunteer hours  (verified)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1"/>
          <p:cNvSpPr/>
          <p:nvPr/>
        </p:nvSpPr>
        <p:spPr>
          <a:xfrm>
            <a:off x="10344607" y="3392424"/>
            <a:ext cx="96012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44.0 hrs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7" name="Google Shape;297;p11"/>
          <p:cNvCxnSpPr/>
          <p:nvPr/>
        </p:nvCxnSpPr>
        <p:spPr>
          <a:xfrm>
            <a:off x="7360920" y="3904488"/>
            <a:ext cx="3916375" cy="0"/>
          </a:xfrm>
          <a:prstGeom prst="straightConnector1">
            <a:avLst/>
          </a:prstGeom>
          <a:noFill/>
          <a:ln cap="flat" cmpd="sng" w="12700">
            <a:solidFill>
              <a:srgbClr val="E6E1E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8" name="Google Shape;298;p11"/>
          <p:cNvSpPr/>
          <p:nvPr/>
        </p:nvSpPr>
        <p:spPr>
          <a:xfrm>
            <a:off x="7360920" y="3995928"/>
            <a:ext cx="3056839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E2230"/>
                </a:solidFill>
                <a:latin typeface="Calibri"/>
                <a:ea typeface="Calibri"/>
                <a:cs typeface="Calibri"/>
                <a:sym typeface="Calibri"/>
              </a:rPr>
              <a:t>Total this month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1"/>
          <p:cNvSpPr/>
          <p:nvPr/>
        </p:nvSpPr>
        <p:spPr>
          <a:xfrm>
            <a:off x="10070287" y="3941064"/>
            <a:ext cx="1234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700"/>
              <a:buFont typeface="Georgia"/>
              <a:buNone/>
            </a:pPr>
            <a:r>
              <a:rPr b="1" i="0" lang="en-US" sz="17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85.0 hrs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1"/>
          <p:cNvSpPr/>
          <p:nvPr/>
        </p:nvSpPr>
        <p:spPr>
          <a:xfrm>
            <a:off x="7360920" y="4434840"/>
            <a:ext cx="3916375" cy="420624"/>
          </a:xfrm>
          <a:prstGeom prst="rect">
            <a:avLst/>
          </a:prstGeom>
          <a:solidFill>
            <a:srgbClr val="E7F1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01" name="Google Shape;301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507224" y="4535424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1"/>
          <p:cNvSpPr/>
          <p:nvPr/>
        </p:nvSpPr>
        <p:spPr>
          <a:xfrm>
            <a:off x="7818120" y="4434840"/>
            <a:ext cx="3367735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C7A28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3C7A28"/>
                </a:solidFill>
                <a:latin typeface="Calibri"/>
                <a:ea typeface="Calibri"/>
                <a:cs typeface="Calibri"/>
                <a:sym typeface="Calibri"/>
              </a:rPr>
              <a:t>80-hour requirement met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1"/>
          <p:cNvSpPr/>
          <p:nvPr/>
        </p:nvSpPr>
        <p:spPr>
          <a:xfrm>
            <a:off x="658368" y="5440680"/>
            <a:ext cx="10874959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E2230"/>
              </a:buClr>
              <a:buSzPts val="1500"/>
              <a:buFont typeface="Georgia"/>
              <a:buNone/>
            </a:pPr>
            <a:r>
              <a:rPr b="0" i="1" lang="en-US" sz="1500" u="none" cap="none" strike="noStrike">
                <a:solidFill>
                  <a:srgbClr val="2E2230"/>
                </a:solidFill>
                <a:latin typeface="Georgia"/>
                <a:ea typeface="Georgia"/>
                <a:cs typeface="Georgia"/>
                <a:sym typeface="Georgia"/>
              </a:rPr>
              <a:t>No phone calls. No document requests. The hours are already there — already verified.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1"/>
          <p:cNvSpPr/>
          <p:nvPr/>
        </p:nvSpPr>
        <p:spPr>
          <a:xfrm>
            <a:off x="658368" y="6437376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Verified Volunteer Hours   ·   Version A — Draft v1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1"/>
          <p:cNvSpPr/>
          <p:nvPr/>
        </p:nvSpPr>
        <p:spPr>
          <a:xfrm>
            <a:off x="10984687" y="6437376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B8189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8B8189"/>
                </a:solidFill>
                <a:latin typeface="Calibri"/>
                <a:ea typeface="Calibri"/>
                <a:cs typeface="Calibri"/>
                <a:sym typeface="Calibri"/>
              </a:rPr>
              <a:t>09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